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68"/>
  </p:notesMasterIdLst>
  <p:sldIdLst>
    <p:sldId id="325" r:id="rId3"/>
    <p:sldId id="1901" r:id="rId4"/>
    <p:sldId id="1902" r:id="rId5"/>
    <p:sldId id="1862" r:id="rId6"/>
    <p:sldId id="302" r:id="rId7"/>
    <p:sldId id="294" r:id="rId8"/>
    <p:sldId id="303" r:id="rId9"/>
    <p:sldId id="296" r:id="rId10"/>
    <p:sldId id="316" r:id="rId11"/>
    <p:sldId id="315" r:id="rId12"/>
    <p:sldId id="256" r:id="rId13"/>
    <p:sldId id="293" r:id="rId14"/>
    <p:sldId id="306" r:id="rId15"/>
    <p:sldId id="298" r:id="rId16"/>
    <p:sldId id="317" r:id="rId17"/>
    <p:sldId id="318" r:id="rId18"/>
    <p:sldId id="324" r:id="rId19"/>
    <p:sldId id="309" r:id="rId20"/>
    <p:sldId id="308" r:id="rId21"/>
    <p:sldId id="319" r:id="rId22"/>
    <p:sldId id="320" r:id="rId23"/>
    <p:sldId id="321" r:id="rId24"/>
    <p:sldId id="322" r:id="rId25"/>
    <p:sldId id="323" r:id="rId26"/>
    <p:sldId id="305" r:id="rId27"/>
    <p:sldId id="299" r:id="rId28"/>
    <p:sldId id="300" r:id="rId29"/>
    <p:sldId id="307" r:id="rId30"/>
    <p:sldId id="313" r:id="rId31"/>
    <p:sldId id="286" r:id="rId32"/>
    <p:sldId id="1864" r:id="rId33"/>
    <p:sldId id="1863" r:id="rId34"/>
    <p:sldId id="327" r:id="rId35"/>
    <p:sldId id="328" r:id="rId36"/>
    <p:sldId id="330" r:id="rId37"/>
    <p:sldId id="331" r:id="rId38"/>
    <p:sldId id="332" r:id="rId39"/>
    <p:sldId id="333" r:id="rId40"/>
    <p:sldId id="334" r:id="rId41"/>
    <p:sldId id="1865" r:id="rId42"/>
    <p:sldId id="1866" r:id="rId43"/>
    <p:sldId id="1878" r:id="rId44"/>
    <p:sldId id="1879" r:id="rId45"/>
    <p:sldId id="1880" r:id="rId46"/>
    <p:sldId id="1881" r:id="rId47"/>
    <p:sldId id="1882" r:id="rId48"/>
    <p:sldId id="1883" r:id="rId49"/>
    <p:sldId id="1884" r:id="rId50"/>
    <p:sldId id="1885" r:id="rId51"/>
    <p:sldId id="1886" r:id="rId52"/>
    <p:sldId id="1887" r:id="rId53"/>
    <p:sldId id="1888" r:id="rId54"/>
    <p:sldId id="1889" r:id="rId55"/>
    <p:sldId id="1890" r:id="rId56"/>
    <p:sldId id="1891" r:id="rId57"/>
    <p:sldId id="1892" r:id="rId58"/>
    <p:sldId id="1893" r:id="rId59"/>
    <p:sldId id="1894" r:id="rId60"/>
    <p:sldId id="1895" r:id="rId61"/>
    <p:sldId id="1896" r:id="rId62"/>
    <p:sldId id="1897" r:id="rId63"/>
    <p:sldId id="1898" r:id="rId64"/>
    <p:sldId id="1899" r:id="rId65"/>
    <p:sldId id="1900" r:id="rId66"/>
    <p:sldId id="1867" r:id="rId67"/>
  </p:sldIdLst>
  <p:sldSz cx="24384000" cy="13716000"/>
  <p:notesSz cx="6805613" cy="99441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yza Basri" initials="BB" lastIdx="2" clrIdx="0">
    <p:extLst>
      <p:ext uri="{19B8F6BF-5375-455C-9EA6-DF929625EA0E}">
        <p15:presenceInfo xmlns:p15="http://schemas.microsoft.com/office/powerpoint/2012/main" userId="Beyza Bas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D65"/>
    <a:srgbClr val="E43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12700"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3175" cap="flat">
              <a:solidFill>
                <a:srgbClr val="000000"/>
              </a:solidFill>
              <a:prstDash val="solid"/>
              <a:miter lim="400000"/>
            </a:ln>
          </a:left>
          <a:right>
            <a:ln w="12700" cap="flat">
              <a:solidFill>
                <a:srgbClr val="000000"/>
              </a:solidFill>
              <a:prstDash val="solid"/>
              <a:miter lim="400000"/>
            </a:ln>
          </a:right>
          <a:top>
            <a:ln w="3175" cap="flat">
              <a:solidFill>
                <a:srgbClr val="536773"/>
              </a:solidFill>
              <a:prstDash val="solid"/>
              <a:miter lim="400000"/>
            </a:ln>
          </a:top>
          <a:bottom>
            <a:ln w="3175" cap="flat">
              <a:solidFill>
                <a:srgbClr val="536773"/>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firstCol>
    <a:lastRow>
      <a:tcTxStyle b="off"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12700"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noFill/>
        </a:fill>
      </a:tcStyle>
    </a:lastRow>
    <a:firstRow>
      <a:tcTxStyle b="on" i="off">
        <a:fontRef idx="minor">
          <a:srgbClr val="000000"/>
        </a:fontRef>
        <a:srgbClr val="000000"/>
      </a:tcTxStyle>
      <a:tcStyle>
        <a:tcBdr>
          <a:left>
            <a:ln w="3175" cap="flat">
              <a:solidFill>
                <a:srgbClr val="536773"/>
              </a:solidFill>
              <a:prstDash val="solid"/>
              <a:miter lim="400000"/>
            </a:ln>
          </a:left>
          <a:right>
            <a:ln w="3175" cap="flat">
              <a:solidFill>
                <a:srgbClr val="536773"/>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536773"/>
              </a:solidFill>
              <a:prstDash val="solid"/>
              <a:miter lim="400000"/>
            </a:ln>
          </a:insideH>
          <a:insideV>
            <a:ln w="3175"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838383"/>
              </a:solidFill>
              <a:prstDash val="solid"/>
              <a:miter lim="400000"/>
            </a:ln>
          </a:left>
          <a:right>
            <a:ln w="3175" cap="flat">
              <a:solidFill>
                <a:srgbClr val="838383"/>
              </a:solidFill>
              <a:prstDash val="solid"/>
              <a:miter lim="400000"/>
            </a:ln>
          </a:right>
          <a:top>
            <a:ln w="3175" cap="flat">
              <a:solidFill>
                <a:srgbClr val="838383"/>
              </a:solidFill>
              <a:prstDash val="solid"/>
              <a:miter lim="400000"/>
            </a:ln>
          </a:top>
          <a:bottom>
            <a:ln w="3175" cap="flat">
              <a:solidFill>
                <a:srgbClr val="838383"/>
              </a:solidFill>
              <a:prstDash val="solid"/>
              <a:miter lim="400000"/>
            </a:ln>
          </a:bottom>
          <a:insideH>
            <a:ln w="3175" cap="flat">
              <a:solidFill>
                <a:srgbClr val="838383"/>
              </a:solidFill>
              <a:prstDash val="solid"/>
              <a:miter lim="400000"/>
            </a:ln>
          </a:insideH>
          <a:insideV>
            <a:ln w="3175"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808080"/>
              </a:solidFill>
              <a:prstDash val="solid"/>
              <a:miter lim="400000"/>
            </a:ln>
          </a:right>
          <a:top>
            <a:ln w="3175" cap="flat">
              <a:solidFill>
                <a:srgbClr val="808080"/>
              </a:solidFill>
              <a:prstDash val="solid"/>
              <a:miter lim="400000"/>
            </a:ln>
          </a:top>
          <a:bottom>
            <a:ln w="3175" cap="flat">
              <a:solidFill>
                <a:srgbClr val="808080"/>
              </a:solidFill>
              <a:prstDash val="solid"/>
              <a:miter lim="400000"/>
            </a:ln>
          </a:bottom>
          <a:insideH>
            <a:ln w="3175" cap="flat">
              <a:solidFill>
                <a:srgbClr val="808080"/>
              </a:solidFill>
              <a:prstDash val="solid"/>
              <a:miter lim="400000"/>
            </a:ln>
          </a:insideH>
          <a:insideV>
            <a:ln w="3175"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chemeClr val="accent3"/>
              </a:solidFill>
              <a:prstDash val="solid"/>
              <a:miter lim="400000"/>
            </a:ln>
          </a:top>
          <a:bottom>
            <a:ln w="3175" cap="flat">
              <a:solidFill>
                <a:srgbClr val="4D4D4D"/>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3175" cap="flat">
              <a:solidFill>
                <a:srgbClr val="4D4D4D"/>
              </a:solidFill>
              <a:prstDash val="solid"/>
              <a:miter lim="400000"/>
            </a:ln>
          </a:left>
          <a:right>
            <a:ln w="3175" cap="flat">
              <a:solidFill>
                <a:srgbClr val="4D4D4D"/>
              </a:solidFill>
              <a:prstDash val="solid"/>
              <a:miter lim="400000"/>
            </a:ln>
          </a:right>
          <a:top>
            <a:ln w="3175" cap="flat">
              <a:solidFill>
                <a:srgbClr val="4D4D4D"/>
              </a:solidFill>
              <a:prstDash val="solid"/>
              <a:miter lim="400000"/>
            </a:ln>
          </a:top>
          <a:bottom>
            <a:ln w="3175" cap="flat">
              <a:solidFill>
                <a:srgbClr val="4D4D4D"/>
              </a:solidFill>
              <a:prstDash val="solid"/>
              <a:miter lim="400000"/>
            </a:ln>
          </a:bottom>
          <a:insideH>
            <a:ln w="3175" cap="flat">
              <a:solidFill>
                <a:srgbClr val="4D4D4D"/>
              </a:solidFill>
              <a:prstDash val="solid"/>
              <a:miter lim="400000"/>
            </a:ln>
          </a:insideH>
          <a:insideV>
            <a:ln w="3175"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12700" cap="flat">
              <a:solidFill>
                <a:srgbClr val="F8BA00"/>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3175" cap="flat">
              <a:solidFill>
                <a:srgbClr val="5B5A5A"/>
              </a:solidFill>
              <a:prstDash val="solid"/>
              <a:miter lim="400000"/>
            </a:ln>
          </a:left>
          <a:right>
            <a:ln w="3175" cap="flat">
              <a:solidFill>
                <a:srgbClr val="5B5A5A"/>
              </a:solidFill>
              <a:prstDash val="solid"/>
              <a:miter lim="400000"/>
            </a:ln>
          </a:right>
          <a:top>
            <a:ln w="3175" cap="flat">
              <a:solidFill>
                <a:srgbClr val="5B5A5A"/>
              </a:solidFill>
              <a:prstDash val="solid"/>
              <a:miter lim="400000"/>
            </a:ln>
          </a:top>
          <a:bottom>
            <a:ln w="3175" cap="flat">
              <a:solidFill>
                <a:srgbClr val="5B5A5A"/>
              </a:solidFill>
              <a:prstDash val="solid"/>
              <a:miter lim="400000"/>
            </a:ln>
          </a:bottom>
          <a:insideH>
            <a:ln w="3175" cap="flat">
              <a:solidFill>
                <a:srgbClr val="5B5A5A"/>
              </a:solidFill>
              <a:prstDash val="solid"/>
              <a:miter lim="400000"/>
            </a:ln>
          </a:insideH>
          <a:insideV>
            <a:ln w="3175"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464646"/>
              </a:solidFill>
              <a:prstDash val="solid"/>
              <a:miter lim="400000"/>
            </a:ln>
          </a:left>
          <a:right>
            <a:ln w="3175" cap="flat">
              <a:solidFill>
                <a:srgbClr val="464646"/>
              </a:solidFill>
              <a:prstDash val="solid"/>
              <a:miter lim="400000"/>
            </a:ln>
          </a:right>
          <a:top>
            <a:ln w="3175" cap="flat">
              <a:solidFill>
                <a:srgbClr val="464646"/>
              </a:solidFill>
              <a:prstDash val="solid"/>
              <a:miter lim="400000"/>
            </a:ln>
          </a:top>
          <a:bottom>
            <a:ln w="3175" cap="flat">
              <a:solidFill>
                <a:srgbClr val="464646"/>
              </a:solidFill>
              <a:prstDash val="solid"/>
              <a:miter lim="400000"/>
            </a:ln>
          </a:bottom>
          <a:insideH>
            <a:ln w="3175" cap="flat">
              <a:solidFill>
                <a:srgbClr val="464646"/>
              </a:solidFill>
              <a:prstDash val="solid"/>
              <a:miter lim="400000"/>
            </a:ln>
          </a:insideH>
          <a:insideV>
            <a:ln w="3175"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3175" cap="flat">
              <a:solidFill>
                <a:srgbClr val="5E5E5E"/>
              </a:solidFill>
              <a:prstDash val="solid"/>
              <a:miter lim="400000"/>
            </a:ln>
          </a:left>
          <a:right>
            <a:ln w="3175" cap="flat">
              <a:solidFill>
                <a:srgbClr val="A6AAA9"/>
              </a:solidFill>
              <a:prstDash val="solid"/>
              <a:miter lim="400000"/>
            </a:ln>
          </a:right>
          <a:top>
            <a:ln w="3175" cap="flat">
              <a:solidFill>
                <a:srgbClr val="C3C3C3"/>
              </a:solidFill>
              <a:prstDash val="solid"/>
              <a:miter lim="400000"/>
            </a:ln>
          </a:top>
          <a:bottom>
            <a:ln w="3175" cap="flat">
              <a:solidFill>
                <a:srgbClr val="C3C3C3"/>
              </a:solidFill>
              <a:prstDash val="solid"/>
              <a:miter lim="400000"/>
            </a:ln>
          </a:bottom>
          <a:insideH>
            <a:ln w="3175" cap="flat">
              <a:solidFill>
                <a:srgbClr val="C3C3C3"/>
              </a:solidFill>
              <a:prstDash val="solid"/>
              <a:miter lim="400000"/>
            </a:ln>
          </a:insideH>
          <a:insideV>
            <a:ln w="3175"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3175" cap="flat">
              <a:solidFill>
                <a:srgbClr val="5E5E5E"/>
              </a:solidFill>
              <a:prstDash val="solid"/>
              <a:miter lim="400000"/>
            </a:ln>
          </a:left>
          <a:right>
            <a:ln w="3175" cap="flat">
              <a:solidFill>
                <a:srgbClr val="5E5E5E"/>
              </a:solidFill>
              <a:prstDash val="solid"/>
              <a:miter lim="400000"/>
            </a:ln>
          </a:right>
          <a:top>
            <a:ln w="12700" cap="flat">
              <a:solidFill>
                <a:srgbClr val="CB297B"/>
              </a:solidFill>
              <a:prstDash val="solid"/>
              <a:miter lim="400000"/>
            </a:ln>
          </a:top>
          <a:bottom>
            <a:ln w="3175" cap="flat">
              <a:solidFill>
                <a:srgbClr val="5E5E5E"/>
              </a:solidFill>
              <a:prstDash val="solid"/>
              <a:miter lim="400000"/>
            </a:ln>
          </a:bottom>
          <a:insideH>
            <a:ln w="3175" cap="flat">
              <a:solidFill>
                <a:srgbClr val="5E5E5E"/>
              </a:solidFill>
              <a:prstDash val="solid"/>
              <a:miter lim="400000"/>
            </a:ln>
          </a:insideH>
          <a:insideV>
            <a:ln w="3175"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5E5E5E"/>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3175" cap="flat">
              <a:solidFill>
                <a:srgbClr val="6C6C6C"/>
              </a:solidFill>
              <a:prstDash val="solid"/>
              <a:miter lim="400000"/>
            </a:ln>
          </a:left>
          <a:right>
            <a:ln w="12700"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firstCol>
    <a:la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12700" cap="flat">
              <a:solidFill>
                <a:srgbClr val="000000"/>
              </a:solidFill>
              <a:prstDash val="solid"/>
              <a:miter lim="400000"/>
            </a:ln>
          </a:top>
          <a:bottom>
            <a:ln w="3175" cap="flat">
              <a:solidFill>
                <a:srgbClr val="6C6C6C"/>
              </a:solidFill>
              <a:prstDash val="solid"/>
              <a:miter lim="400000"/>
            </a:ln>
          </a:bottom>
          <a:insideH>
            <a:ln w="3175" cap="flat">
              <a:solidFill>
                <a:srgbClr val="000000"/>
              </a:solidFill>
              <a:custDash>
                <a:ds d="200000" sp="200000"/>
              </a:custDash>
              <a:miter lim="400000"/>
            </a:ln>
          </a:insideH>
          <a:insideV>
            <a:ln w="3175" cap="flat">
              <a:solidFill>
                <a:srgbClr val="000000"/>
              </a:solidFill>
              <a:prstDash val="solid"/>
              <a:miter lim="400000"/>
            </a:ln>
          </a:insideV>
        </a:tcBdr>
        <a:fill>
          <a:noFill/>
        </a:fill>
      </a:tcStyle>
    </a:lastRow>
    <a:firstRow>
      <a:tcTxStyle b="on"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6C6C6C"/>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D6DCE0"/>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40" autoAdjust="0"/>
    <p:restoredTop sz="89302" autoAdjust="0"/>
  </p:normalViewPr>
  <p:slideViewPr>
    <p:cSldViewPr snapToGrid="0" snapToObjects="1">
      <p:cViewPr varScale="1">
        <p:scale>
          <a:sx n="41" d="100"/>
          <a:sy n="41" d="100"/>
        </p:scale>
        <p:origin x="1290" y="6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4CB44-9106-473F-A2B3-3FD0DA50921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FE97A0DE-36A3-4C0B-8DD6-3E68F1788F5C}">
      <dgm:prSet phldrT="[Metin]" custT="1"/>
      <dgm:spPr>
        <a:solidFill>
          <a:schemeClr val="accent5">
            <a:lumMod val="20000"/>
            <a:lumOff val="80000"/>
          </a:schemeClr>
        </a:solidFill>
      </dgm:spPr>
      <dgm:t>
        <a:bodyPr/>
        <a:lstStyle/>
        <a:p>
          <a:pPr>
            <a:buFont typeface="Arial" panose="020B0604020202020204" pitchFamily="34" charset="0"/>
            <a:buChar char="•"/>
          </a:pPr>
          <a:r>
            <a:rPr kumimoji="0" lang="tr-TR" sz="2700" b="1" i="0" u="none" strike="noStrike" kern="1200" cap="none" spc="0" normalizeH="0" baseline="0" dirty="0">
              <a:ln>
                <a:noFill/>
              </a:ln>
              <a:solidFill>
                <a:srgbClr val="E43033"/>
              </a:solidFill>
              <a:effectLst/>
              <a:uFillTx/>
              <a:latin typeface="Myriad Pro Cond"/>
              <a:ea typeface="+mn-ea"/>
              <a:cs typeface="+mn-cs"/>
              <a:sym typeface="Helvetica Neue"/>
            </a:rPr>
            <a:t>Yabancı ziyaretçi sayısının en az 1.500 olması,</a:t>
          </a:r>
        </a:p>
      </dgm:t>
    </dgm:pt>
    <dgm:pt modelId="{CD085764-71F7-4AFF-8702-F8C1A7735FA2}" type="parTrans" cxnId="{1046FC6D-EF42-4648-A99D-9626439696B5}">
      <dgm:prSet/>
      <dgm:spPr/>
      <dgm:t>
        <a:bodyPr/>
        <a:lstStyle/>
        <a:p>
          <a:endParaRPr lang="tr-TR"/>
        </a:p>
      </dgm:t>
    </dgm:pt>
    <dgm:pt modelId="{E5FFC515-ACA0-45FF-96D8-7D637E5084CE}" type="sibTrans" cxnId="{1046FC6D-EF42-4648-A99D-9626439696B5}">
      <dgm:prSet/>
      <dgm:spPr/>
      <dgm:t>
        <a:bodyPr/>
        <a:lstStyle/>
        <a:p>
          <a:endParaRPr lang="tr-TR"/>
        </a:p>
      </dgm:t>
    </dgm:pt>
    <dgm:pt modelId="{ECF62DA6-FBD0-4D7A-8D5C-F074B36042C1}">
      <dgm:prSet phldrT="[Metin]" custT="1"/>
      <dgm:spPr>
        <a:solidFill>
          <a:schemeClr val="accent5">
            <a:lumMod val="20000"/>
            <a:lumOff val="80000"/>
          </a:schemeClr>
        </a:solidFill>
      </dgm:spPr>
      <dgm:t>
        <a:bodyPr/>
        <a:lstStyle/>
        <a:p>
          <a:pPr marL="457200" indent="-457200">
            <a:buFont typeface="Arial" panose="020B0604020202020204" pitchFamily="34" charset="0"/>
            <a:buChar char="•"/>
          </a:pPr>
          <a:r>
            <a:rPr kumimoji="0" lang="tr-TR" sz="2700" b="1" i="0" u="none" strike="noStrike" kern="1200" cap="none" spc="0" normalizeH="0" baseline="0" dirty="0">
              <a:ln>
                <a:noFill/>
              </a:ln>
              <a:solidFill>
                <a:srgbClr val="E43033"/>
              </a:solidFill>
              <a:effectLst/>
              <a:uFillTx/>
              <a:latin typeface="Myriad Pro Cond"/>
              <a:ea typeface="+mn-ea"/>
              <a:cs typeface="+mn-cs"/>
            </a:rPr>
            <a:t>Yabancı ziyaretçi sayısının toplam ziyaretçi sayısına oranının  % 10’un üzerinde olması,</a:t>
          </a:r>
        </a:p>
      </dgm:t>
    </dgm:pt>
    <dgm:pt modelId="{976ABA34-3B65-4353-B87B-6C831CF2C711}" type="parTrans" cxnId="{95D31D01-5BBD-4686-B4CB-3F7F80686AAE}">
      <dgm:prSet/>
      <dgm:spPr/>
      <dgm:t>
        <a:bodyPr/>
        <a:lstStyle/>
        <a:p>
          <a:endParaRPr lang="tr-TR"/>
        </a:p>
      </dgm:t>
    </dgm:pt>
    <dgm:pt modelId="{4AA25EB7-192C-4749-8329-3A875EFAB504}" type="sibTrans" cxnId="{95D31D01-5BBD-4686-B4CB-3F7F80686AAE}">
      <dgm:prSet/>
      <dgm:spPr/>
      <dgm:t>
        <a:bodyPr/>
        <a:lstStyle/>
        <a:p>
          <a:endParaRPr lang="tr-TR"/>
        </a:p>
      </dgm:t>
    </dgm:pt>
    <dgm:pt modelId="{87F135B3-C0B3-44C8-904F-696FB6A20D35}">
      <dgm:prSet phldrT="[Metin]" custT="1"/>
      <dgm:spPr>
        <a:solidFill>
          <a:schemeClr val="accent5">
            <a:lumMod val="20000"/>
            <a:lumOff val="80000"/>
          </a:schemeClr>
        </a:solidFill>
      </dgm:spPr>
      <dgm:t>
        <a:bodyPr/>
        <a:lstStyle/>
        <a:p>
          <a:pPr>
            <a:buFont typeface="Arial" panose="020B0604020202020204" pitchFamily="34" charset="0"/>
            <a:buChar char="•"/>
          </a:pPr>
          <a:r>
            <a:rPr kumimoji="0" lang="tr-TR" sz="2700" b="1" i="0" u="none" strike="noStrike" kern="1200" cap="none" spc="0" normalizeH="0" baseline="0" dirty="0">
              <a:ln>
                <a:noFill/>
              </a:ln>
              <a:solidFill>
                <a:srgbClr val="E43033"/>
              </a:solidFill>
              <a:effectLst/>
              <a:uFillTx/>
              <a:latin typeface="Myriad Pro Cond"/>
              <a:ea typeface="Helvetica Neue"/>
              <a:cs typeface="Helvetica Neue"/>
            </a:rPr>
            <a:t>Toplam katılımcı sayısının en az 400 olması,</a:t>
          </a:r>
        </a:p>
      </dgm:t>
    </dgm:pt>
    <dgm:pt modelId="{740D2FEF-CE54-4C5E-A7B5-D7208649E15C}" type="parTrans" cxnId="{7627884F-0FD0-4BB3-A5CC-1B8649F936B4}">
      <dgm:prSet/>
      <dgm:spPr/>
      <dgm:t>
        <a:bodyPr/>
        <a:lstStyle/>
        <a:p>
          <a:endParaRPr lang="tr-TR"/>
        </a:p>
      </dgm:t>
    </dgm:pt>
    <dgm:pt modelId="{84279BA5-E7F4-42C5-A082-9EDAD336D667}" type="sibTrans" cxnId="{7627884F-0FD0-4BB3-A5CC-1B8649F936B4}">
      <dgm:prSet/>
      <dgm:spPr/>
      <dgm:t>
        <a:bodyPr/>
        <a:lstStyle/>
        <a:p>
          <a:endParaRPr lang="tr-TR"/>
        </a:p>
      </dgm:t>
    </dgm:pt>
    <dgm:pt modelId="{D589EAF2-764E-4D00-A4B5-05F04C03FBC4}">
      <dgm:prSet phldrT="[Metin]" custT="1"/>
      <dgm:spPr>
        <a:solidFill>
          <a:schemeClr val="accent5">
            <a:lumMod val="20000"/>
            <a:lumOff val="80000"/>
          </a:schemeClr>
        </a:solidFill>
      </dgm:spPr>
      <dgm:t>
        <a:bodyPr/>
        <a:lstStyle/>
        <a:p>
          <a:pPr>
            <a:buFont typeface="Arial" panose="020B0604020202020204" pitchFamily="34" charset="0"/>
            <a:buChar char="•"/>
          </a:pPr>
          <a:r>
            <a:rPr kumimoji="0" lang="tr-TR" sz="2700" b="1" i="0" u="none" strike="noStrike" kern="1200" cap="none" spc="0" normalizeH="0" baseline="0" dirty="0">
              <a:ln>
                <a:noFill/>
              </a:ln>
              <a:solidFill>
                <a:srgbClr val="E43033"/>
              </a:solidFill>
              <a:effectLst/>
              <a:uFillTx/>
              <a:latin typeface="Myriad Pro Cond"/>
              <a:ea typeface="Helvetica Neue"/>
              <a:cs typeface="Helvetica Neue"/>
            </a:rPr>
            <a:t>Yabancı katılımcı sayısının toplam katılımcı sayısına oranının % 10’un üzerinde olması,</a:t>
          </a:r>
        </a:p>
      </dgm:t>
    </dgm:pt>
    <dgm:pt modelId="{3D8A3511-C65C-442E-83BB-11F682FA8E19}" type="parTrans" cxnId="{9441D705-8793-40A2-BB20-A14E60637B6C}">
      <dgm:prSet/>
      <dgm:spPr/>
      <dgm:t>
        <a:bodyPr/>
        <a:lstStyle/>
        <a:p>
          <a:endParaRPr lang="tr-TR"/>
        </a:p>
      </dgm:t>
    </dgm:pt>
    <dgm:pt modelId="{FF1924F2-A3C7-47DC-BFF1-81C79074F3F2}" type="sibTrans" cxnId="{9441D705-8793-40A2-BB20-A14E60637B6C}">
      <dgm:prSet/>
      <dgm:spPr/>
      <dgm:t>
        <a:bodyPr/>
        <a:lstStyle/>
        <a:p>
          <a:endParaRPr lang="tr-TR"/>
        </a:p>
      </dgm:t>
    </dgm:pt>
    <dgm:pt modelId="{E6CC09C4-D850-49A6-BF30-6F44836ABAD0}">
      <dgm:prSet phldrT="[Metin]" custT="1"/>
      <dgm:spPr>
        <a:solidFill>
          <a:schemeClr val="accent5">
            <a:lumMod val="20000"/>
            <a:lumOff val="80000"/>
          </a:schemeClr>
        </a:solidFill>
      </dgm:spPr>
      <dgm:t>
        <a:bodyPr/>
        <a:lstStyle/>
        <a:p>
          <a:pPr>
            <a:buFont typeface="Arial" panose="020B0604020202020204" pitchFamily="34" charset="0"/>
            <a:buChar char="•"/>
          </a:pPr>
          <a:r>
            <a:rPr kumimoji="0" lang="tr-TR" sz="2700" b="1" i="0" u="none" strike="noStrike" kern="1200" cap="none" spc="0" normalizeH="0" baseline="0" dirty="0">
              <a:ln>
                <a:noFill/>
              </a:ln>
              <a:solidFill>
                <a:srgbClr val="E43033"/>
              </a:solidFill>
              <a:effectLst/>
              <a:uFillTx/>
              <a:latin typeface="Myriad Pro Cond"/>
              <a:ea typeface="Helvetica Neue"/>
              <a:cs typeface="Helvetica Neue"/>
            </a:rPr>
            <a:t>Katılımcılara tahsis edilen stant alanının en az 10.000 metrekare olması,</a:t>
          </a:r>
        </a:p>
      </dgm:t>
    </dgm:pt>
    <dgm:pt modelId="{A4A9365E-FCF9-4E66-BEDF-5565F79668E3}" type="parTrans" cxnId="{B3D84AAA-34ED-409A-9B7A-CF255F0DA46A}">
      <dgm:prSet/>
      <dgm:spPr/>
      <dgm:t>
        <a:bodyPr/>
        <a:lstStyle/>
        <a:p>
          <a:endParaRPr lang="tr-TR"/>
        </a:p>
      </dgm:t>
    </dgm:pt>
    <dgm:pt modelId="{CD07B00D-8C94-494B-85BC-3A9149DD2505}" type="sibTrans" cxnId="{B3D84AAA-34ED-409A-9B7A-CF255F0DA46A}">
      <dgm:prSet/>
      <dgm:spPr/>
      <dgm:t>
        <a:bodyPr/>
        <a:lstStyle/>
        <a:p>
          <a:endParaRPr lang="tr-TR"/>
        </a:p>
      </dgm:t>
    </dgm:pt>
    <dgm:pt modelId="{7D6CBE19-F1AF-4B1F-AE8B-4D83A578EFE1}">
      <dgm:prSet phldrT="[Metin]" custT="1"/>
      <dgm:spPr>
        <a:solidFill>
          <a:schemeClr val="accent5">
            <a:lumMod val="20000"/>
            <a:lumOff val="80000"/>
          </a:schemeClr>
        </a:solidFill>
      </dgm:spPr>
      <dgm:t>
        <a:bodyPr/>
        <a:lstStyle/>
        <a:p>
          <a:pPr marL="457200" lvl="0" indent="-457200" algn="l" defTabSz="1244600">
            <a:lnSpc>
              <a:spcPct val="90000"/>
            </a:lnSpc>
            <a:spcBef>
              <a:spcPct val="0"/>
            </a:spcBef>
            <a:spcAft>
              <a:spcPct val="35000"/>
            </a:spcAft>
            <a:buFont typeface="Arial" panose="020B0604020202020204" pitchFamily="34" charset="0"/>
            <a:buChar char="•"/>
          </a:pPr>
          <a:r>
            <a:rPr kumimoji="0" lang="tr-TR" sz="2700" b="1" i="0" u="none" strike="noStrike" kern="1200" cap="none" spc="0" normalizeH="0" baseline="0" dirty="0">
              <a:ln>
                <a:noFill/>
              </a:ln>
              <a:solidFill>
                <a:srgbClr val="E43033"/>
              </a:solidFill>
              <a:effectLst/>
              <a:uFillTx/>
              <a:latin typeface="Myriad Pro Cond"/>
              <a:ea typeface="Helvetica Neue"/>
              <a:cs typeface="Helvetica Neue"/>
            </a:rPr>
            <a:t>Yabancı katılımcılara tahsis edilen toplam stant alanının en az 300 metrekare olması.</a:t>
          </a:r>
        </a:p>
      </dgm:t>
    </dgm:pt>
    <dgm:pt modelId="{6DA5979F-CCF6-4136-B04C-FFAD1F8439E5}" type="parTrans" cxnId="{8D7BC613-B524-41CE-9E70-5081406B7C96}">
      <dgm:prSet/>
      <dgm:spPr/>
      <dgm:t>
        <a:bodyPr/>
        <a:lstStyle/>
        <a:p>
          <a:endParaRPr lang="tr-TR"/>
        </a:p>
      </dgm:t>
    </dgm:pt>
    <dgm:pt modelId="{641D08AD-C315-48E8-BD76-46EDBC3C58DF}" type="sibTrans" cxnId="{8D7BC613-B524-41CE-9E70-5081406B7C96}">
      <dgm:prSet/>
      <dgm:spPr/>
      <dgm:t>
        <a:bodyPr/>
        <a:lstStyle/>
        <a:p>
          <a:endParaRPr lang="tr-TR"/>
        </a:p>
      </dgm:t>
    </dgm:pt>
    <dgm:pt modelId="{DEAB77D5-281B-4230-8475-82D7AD526A11}" type="pres">
      <dgm:prSet presAssocID="{3E04CB44-9106-473F-A2B3-3FD0DA50921B}" presName="Name0" presStyleCnt="0">
        <dgm:presLayoutVars>
          <dgm:chMax val="7"/>
          <dgm:chPref val="7"/>
          <dgm:dir/>
        </dgm:presLayoutVars>
      </dgm:prSet>
      <dgm:spPr/>
    </dgm:pt>
    <dgm:pt modelId="{FBE4961C-6126-4A58-AFBE-CE2FA6F2ED0E}" type="pres">
      <dgm:prSet presAssocID="{3E04CB44-9106-473F-A2B3-3FD0DA50921B}" presName="Name1" presStyleCnt="0"/>
      <dgm:spPr/>
    </dgm:pt>
    <dgm:pt modelId="{B7C7D246-78F6-4CCA-9086-FA0E5CD721AC}" type="pres">
      <dgm:prSet presAssocID="{3E04CB44-9106-473F-A2B3-3FD0DA50921B}" presName="cycle" presStyleCnt="0"/>
      <dgm:spPr/>
    </dgm:pt>
    <dgm:pt modelId="{5464C593-52A8-474B-A045-6562F18D922E}" type="pres">
      <dgm:prSet presAssocID="{3E04CB44-9106-473F-A2B3-3FD0DA50921B}" presName="srcNode" presStyleLbl="node1" presStyleIdx="0" presStyleCnt="6"/>
      <dgm:spPr/>
    </dgm:pt>
    <dgm:pt modelId="{BC45FD2E-59DD-47BB-A04C-D0BF27BEDB3A}" type="pres">
      <dgm:prSet presAssocID="{3E04CB44-9106-473F-A2B3-3FD0DA50921B}" presName="conn" presStyleLbl="parChTrans1D2" presStyleIdx="0" presStyleCnt="1"/>
      <dgm:spPr/>
    </dgm:pt>
    <dgm:pt modelId="{91FF51DD-BD33-4E7E-9CA4-22A53F1875B0}" type="pres">
      <dgm:prSet presAssocID="{3E04CB44-9106-473F-A2B3-3FD0DA50921B}" presName="extraNode" presStyleLbl="node1" presStyleIdx="0" presStyleCnt="6"/>
      <dgm:spPr/>
    </dgm:pt>
    <dgm:pt modelId="{B0F8DD59-056B-4B9F-8BD6-12D84CDF73B5}" type="pres">
      <dgm:prSet presAssocID="{3E04CB44-9106-473F-A2B3-3FD0DA50921B}" presName="dstNode" presStyleLbl="node1" presStyleIdx="0" presStyleCnt="6"/>
      <dgm:spPr/>
    </dgm:pt>
    <dgm:pt modelId="{42751405-76ED-4D7C-9F9E-EFF7DEEBAC2F}" type="pres">
      <dgm:prSet presAssocID="{FE97A0DE-36A3-4C0B-8DD6-3E68F1788F5C}" presName="text_1" presStyleLbl="node1" presStyleIdx="0" presStyleCnt="6" custScaleY="64762" custLinFactNeighborX="160" custLinFactNeighborY="5586">
        <dgm:presLayoutVars>
          <dgm:bulletEnabled val="1"/>
        </dgm:presLayoutVars>
      </dgm:prSet>
      <dgm:spPr/>
    </dgm:pt>
    <dgm:pt modelId="{999C28D9-2434-4E5C-91D4-268DAF5180B4}" type="pres">
      <dgm:prSet presAssocID="{FE97A0DE-36A3-4C0B-8DD6-3E68F1788F5C}" presName="accent_1" presStyleCnt="0"/>
      <dgm:spPr/>
    </dgm:pt>
    <dgm:pt modelId="{F09E9653-EBEA-41AA-A06F-DB71D2D0D46E}" type="pres">
      <dgm:prSet presAssocID="{FE97A0DE-36A3-4C0B-8DD6-3E68F1788F5C}" presName="accentRepeatNode" presStyleLbl="solidFgAcc1" presStyleIdx="0" presStyleCnt="6" custScaleX="58445" custScaleY="56819"/>
      <dgm:spPr/>
    </dgm:pt>
    <dgm:pt modelId="{E7A9BBA8-8119-48C2-9249-9557BB10EB5B}" type="pres">
      <dgm:prSet presAssocID="{ECF62DA6-FBD0-4D7A-8D5C-F074B36042C1}" presName="text_2" presStyleLbl="node1" presStyleIdx="1" presStyleCnt="6" custScaleX="101429" custScaleY="64762">
        <dgm:presLayoutVars>
          <dgm:bulletEnabled val="1"/>
        </dgm:presLayoutVars>
      </dgm:prSet>
      <dgm:spPr/>
    </dgm:pt>
    <dgm:pt modelId="{222B3BA7-477C-4101-96D6-09FCC0AFC082}" type="pres">
      <dgm:prSet presAssocID="{ECF62DA6-FBD0-4D7A-8D5C-F074B36042C1}" presName="accent_2" presStyleCnt="0"/>
      <dgm:spPr/>
    </dgm:pt>
    <dgm:pt modelId="{4DA6A979-D2ED-488B-9D00-ECEBD0C057F5}" type="pres">
      <dgm:prSet presAssocID="{ECF62DA6-FBD0-4D7A-8D5C-F074B36042C1}" presName="accentRepeatNode" presStyleLbl="solidFgAcc1" presStyleIdx="1" presStyleCnt="6" custScaleX="58445" custScaleY="56819"/>
      <dgm:spPr/>
    </dgm:pt>
    <dgm:pt modelId="{8E2DA2D6-7173-4122-B331-3ADC4429F1B4}" type="pres">
      <dgm:prSet presAssocID="{87F135B3-C0B3-44C8-904F-696FB6A20D35}" presName="text_3" presStyleLbl="node1" presStyleIdx="2" presStyleCnt="6" custScaleY="64762">
        <dgm:presLayoutVars>
          <dgm:bulletEnabled val="1"/>
        </dgm:presLayoutVars>
      </dgm:prSet>
      <dgm:spPr/>
    </dgm:pt>
    <dgm:pt modelId="{72285F9E-8565-4567-BD41-B097792C4A73}" type="pres">
      <dgm:prSet presAssocID="{87F135B3-C0B3-44C8-904F-696FB6A20D35}" presName="accent_3" presStyleCnt="0"/>
      <dgm:spPr/>
    </dgm:pt>
    <dgm:pt modelId="{10F7083D-24C2-4716-9987-94A73EDB76A7}" type="pres">
      <dgm:prSet presAssocID="{87F135B3-C0B3-44C8-904F-696FB6A20D35}" presName="accentRepeatNode" presStyleLbl="solidFgAcc1" presStyleIdx="2" presStyleCnt="6" custScaleX="58445" custScaleY="56819"/>
      <dgm:spPr/>
    </dgm:pt>
    <dgm:pt modelId="{C4C40077-BC7B-47D8-A3DA-EEE244F77B05}" type="pres">
      <dgm:prSet presAssocID="{D589EAF2-764E-4D00-A4B5-05F04C03FBC4}" presName="text_4" presStyleLbl="node1" presStyleIdx="3" presStyleCnt="6" custScaleY="64762">
        <dgm:presLayoutVars>
          <dgm:bulletEnabled val="1"/>
        </dgm:presLayoutVars>
      </dgm:prSet>
      <dgm:spPr/>
    </dgm:pt>
    <dgm:pt modelId="{289691C8-ECEB-49D2-87A1-D76F596F20BD}" type="pres">
      <dgm:prSet presAssocID="{D589EAF2-764E-4D00-A4B5-05F04C03FBC4}" presName="accent_4" presStyleCnt="0"/>
      <dgm:spPr/>
    </dgm:pt>
    <dgm:pt modelId="{12EFB51D-86FB-43BD-BCA0-9168FAB6D800}" type="pres">
      <dgm:prSet presAssocID="{D589EAF2-764E-4D00-A4B5-05F04C03FBC4}" presName="accentRepeatNode" presStyleLbl="solidFgAcc1" presStyleIdx="3" presStyleCnt="6" custScaleX="58445" custScaleY="56819"/>
      <dgm:spPr/>
    </dgm:pt>
    <dgm:pt modelId="{8A1ECF58-4F59-40D1-8A5D-C97CB8B1DE1A}" type="pres">
      <dgm:prSet presAssocID="{E6CC09C4-D850-49A6-BF30-6F44836ABAD0}" presName="text_5" presStyleLbl="node1" presStyleIdx="4" presStyleCnt="6" custScaleY="64762">
        <dgm:presLayoutVars>
          <dgm:bulletEnabled val="1"/>
        </dgm:presLayoutVars>
      </dgm:prSet>
      <dgm:spPr/>
    </dgm:pt>
    <dgm:pt modelId="{0C34EE4F-1187-42EE-8C24-E6A12DA53C4B}" type="pres">
      <dgm:prSet presAssocID="{E6CC09C4-D850-49A6-BF30-6F44836ABAD0}" presName="accent_5" presStyleCnt="0"/>
      <dgm:spPr/>
    </dgm:pt>
    <dgm:pt modelId="{E4D4817C-F40E-4D66-8E66-1E46CE2A7D49}" type="pres">
      <dgm:prSet presAssocID="{E6CC09C4-D850-49A6-BF30-6F44836ABAD0}" presName="accentRepeatNode" presStyleLbl="solidFgAcc1" presStyleIdx="4" presStyleCnt="6" custScaleX="58445" custScaleY="56819"/>
      <dgm:spPr/>
    </dgm:pt>
    <dgm:pt modelId="{8234B286-96FF-40C7-84D8-C68811498585}" type="pres">
      <dgm:prSet presAssocID="{7D6CBE19-F1AF-4B1F-AE8B-4D83A578EFE1}" presName="text_6" presStyleLbl="node1" presStyleIdx="5" presStyleCnt="6" custScaleY="64762">
        <dgm:presLayoutVars>
          <dgm:bulletEnabled val="1"/>
        </dgm:presLayoutVars>
      </dgm:prSet>
      <dgm:spPr/>
    </dgm:pt>
    <dgm:pt modelId="{76E9AA94-0904-4D80-8441-49AC93C118DA}" type="pres">
      <dgm:prSet presAssocID="{7D6CBE19-F1AF-4B1F-AE8B-4D83A578EFE1}" presName="accent_6" presStyleCnt="0"/>
      <dgm:spPr/>
    </dgm:pt>
    <dgm:pt modelId="{58774534-96C6-483C-9DF1-3D7AA40EA1CA}" type="pres">
      <dgm:prSet presAssocID="{7D6CBE19-F1AF-4B1F-AE8B-4D83A578EFE1}" presName="accentRepeatNode" presStyleLbl="solidFgAcc1" presStyleIdx="5" presStyleCnt="6" custScaleX="58445" custScaleY="56819"/>
      <dgm:spPr/>
    </dgm:pt>
  </dgm:ptLst>
  <dgm:cxnLst>
    <dgm:cxn modelId="{95D31D01-5BBD-4686-B4CB-3F7F80686AAE}" srcId="{3E04CB44-9106-473F-A2B3-3FD0DA50921B}" destId="{ECF62DA6-FBD0-4D7A-8D5C-F074B36042C1}" srcOrd="1" destOrd="0" parTransId="{976ABA34-3B65-4353-B87B-6C831CF2C711}" sibTransId="{4AA25EB7-192C-4749-8329-3A875EFAB504}"/>
    <dgm:cxn modelId="{9441D705-8793-40A2-BB20-A14E60637B6C}" srcId="{3E04CB44-9106-473F-A2B3-3FD0DA50921B}" destId="{D589EAF2-764E-4D00-A4B5-05F04C03FBC4}" srcOrd="3" destOrd="0" parTransId="{3D8A3511-C65C-442E-83BB-11F682FA8E19}" sibTransId="{FF1924F2-A3C7-47DC-BFF1-81C79074F3F2}"/>
    <dgm:cxn modelId="{F3DEA90C-1557-42F8-AC3E-B56083FD944D}" type="presOf" srcId="{FE97A0DE-36A3-4C0B-8DD6-3E68F1788F5C}" destId="{42751405-76ED-4D7C-9F9E-EFF7DEEBAC2F}" srcOrd="0" destOrd="0" presId="urn:microsoft.com/office/officeart/2008/layout/VerticalCurvedList"/>
    <dgm:cxn modelId="{9986E912-A007-4E62-B428-0BDF452412DD}" type="presOf" srcId="{D589EAF2-764E-4D00-A4B5-05F04C03FBC4}" destId="{C4C40077-BC7B-47D8-A3DA-EEE244F77B05}" srcOrd="0" destOrd="0" presId="urn:microsoft.com/office/officeart/2008/layout/VerticalCurvedList"/>
    <dgm:cxn modelId="{8D7BC613-B524-41CE-9E70-5081406B7C96}" srcId="{3E04CB44-9106-473F-A2B3-3FD0DA50921B}" destId="{7D6CBE19-F1AF-4B1F-AE8B-4D83A578EFE1}" srcOrd="5" destOrd="0" parTransId="{6DA5979F-CCF6-4136-B04C-FFAD1F8439E5}" sibTransId="{641D08AD-C315-48E8-BD76-46EDBC3C58DF}"/>
    <dgm:cxn modelId="{D08FAB68-8580-4C00-AB2E-7B279D753810}" type="presOf" srcId="{ECF62DA6-FBD0-4D7A-8D5C-F074B36042C1}" destId="{E7A9BBA8-8119-48C2-9249-9557BB10EB5B}" srcOrd="0" destOrd="0" presId="urn:microsoft.com/office/officeart/2008/layout/VerticalCurvedList"/>
    <dgm:cxn modelId="{1046FC6D-EF42-4648-A99D-9626439696B5}" srcId="{3E04CB44-9106-473F-A2B3-3FD0DA50921B}" destId="{FE97A0DE-36A3-4C0B-8DD6-3E68F1788F5C}" srcOrd="0" destOrd="0" parTransId="{CD085764-71F7-4AFF-8702-F8C1A7735FA2}" sibTransId="{E5FFC515-ACA0-45FF-96D8-7D637E5084CE}"/>
    <dgm:cxn modelId="{7627884F-0FD0-4BB3-A5CC-1B8649F936B4}" srcId="{3E04CB44-9106-473F-A2B3-3FD0DA50921B}" destId="{87F135B3-C0B3-44C8-904F-696FB6A20D35}" srcOrd="2" destOrd="0" parTransId="{740D2FEF-CE54-4C5E-A7B5-D7208649E15C}" sibTransId="{84279BA5-E7F4-42C5-A082-9EDAD336D667}"/>
    <dgm:cxn modelId="{B3D84AAA-34ED-409A-9B7A-CF255F0DA46A}" srcId="{3E04CB44-9106-473F-A2B3-3FD0DA50921B}" destId="{E6CC09C4-D850-49A6-BF30-6F44836ABAD0}" srcOrd="4" destOrd="0" parTransId="{A4A9365E-FCF9-4E66-BEDF-5565F79668E3}" sibTransId="{CD07B00D-8C94-494B-85BC-3A9149DD2505}"/>
    <dgm:cxn modelId="{B3D642B8-7870-404C-8C97-50D23406ABB9}" type="presOf" srcId="{3E04CB44-9106-473F-A2B3-3FD0DA50921B}" destId="{DEAB77D5-281B-4230-8475-82D7AD526A11}" srcOrd="0" destOrd="0" presId="urn:microsoft.com/office/officeart/2008/layout/VerticalCurvedList"/>
    <dgm:cxn modelId="{14F342B8-93F3-4CD7-B38A-65C16916111C}" type="presOf" srcId="{E6CC09C4-D850-49A6-BF30-6F44836ABAD0}" destId="{8A1ECF58-4F59-40D1-8A5D-C97CB8B1DE1A}" srcOrd="0" destOrd="0" presId="urn:microsoft.com/office/officeart/2008/layout/VerticalCurvedList"/>
    <dgm:cxn modelId="{89391ED2-69FA-4F06-A160-3EADCB456B13}" type="presOf" srcId="{E5FFC515-ACA0-45FF-96D8-7D637E5084CE}" destId="{BC45FD2E-59DD-47BB-A04C-D0BF27BEDB3A}" srcOrd="0" destOrd="0" presId="urn:microsoft.com/office/officeart/2008/layout/VerticalCurvedList"/>
    <dgm:cxn modelId="{9C08E5D2-4EF0-4AAC-BC07-D84C2451C995}" type="presOf" srcId="{7D6CBE19-F1AF-4B1F-AE8B-4D83A578EFE1}" destId="{8234B286-96FF-40C7-84D8-C68811498585}" srcOrd="0" destOrd="0" presId="urn:microsoft.com/office/officeart/2008/layout/VerticalCurvedList"/>
    <dgm:cxn modelId="{F2FB24FD-D052-462C-8F45-45FB6736AD4A}" type="presOf" srcId="{87F135B3-C0B3-44C8-904F-696FB6A20D35}" destId="{8E2DA2D6-7173-4122-B331-3ADC4429F1B4}" srcOrd="0" destOrd="0" presId="urn:microsoft.com/office/officeart/2008/layout/VerticalCurvedList"/>
    <dgm:cxn modelId="{E57A4FA0-FAF6-44A6-97C2-44029EDB2AEB}" type="presParOf" srcId="{DEAB77D5-281B-4230-8475-82D7AD526A11}" destId="{FBE4961C-6126-4A58-AFBE-CE2FA6F2ED0E}" srcOrd="0" destOrd="0" presId="urn:microsoft.com/office/officeart/2008/layout/VerticalCurvedList"/>
    <dgm:cxn modelId="{E44C88A4-8D05-40C4-8A4B-2A3C1123CA31}" type="presParOf" srcId="{FBE4961C-6126-4A58-AFBE-CE2FA6F2ED0E}" destId="{B7C7D246-78F6-4CCA-9086-FA0E5CD721AC}" srcOrd="0" destOrd="0" presId="urn:microsoft.com/office/officeart/2008/layout/VerticalCurvedList"/>
    <dgm:cxn modelId="{55BFDF5F-F8E0-4D29-B21F-60BB05A16642}" type="presParOf" srcId="{B7C7D246-78F6-4CCA-9086-FA0E5CD721AC}" destId="{5464C593-52A8-474B-A045-6562F18D922E}" srcOrd="0" destOrd="0" presId="urn:microsoft.com/office/officeart/2008/layout/VerticalCurvedList"/>
    <dgm:cxn modelId="{5090D8B5-F94A-464F-93A7-A0F5EE71069A}" type="presParOf" srcId="{B7C7D246-78F6-4CCA-9086-FA0E5CD721AC}" destId="{BC45FD2E-59DD-47BB-A04C-D0BF27BEDB3A}" srcOrd="1" destOrd="0" presId="urn:microsoft.com/office/officeart/2008/layout/VerticalCurvedList"/>
    <dgm:cxn modelId="{B7A3378A-225B-4019-B110-18393E0A52B9}" type="presParOf" srcId="{B7C7D246-78F6-4CCA-9086-FA0E5CD721AC}" destId="{91FF51DD-BD33-4E7E-9CA4-22A53F1875B0}" srcOrd="2" destOrd="0" presId="urn:microsoft.com/office/officeart/2008/layout/VerticalCurvedList"/>
    <dgm:cxn modelId="{310F3D43-35AA-4A0A-995D-96A0A92CDED6}" type="presParOf" srcId="{B7C7D246-78F6-4CCA-9086-FA0E5CD721AC}" destId="{B0F8DD59-056B-4B9F-8BD6-12D84CDF73B5}" srcOrd="3" destOrd="0" presId="urn:microsoft.com/office/officeart/2008/layout/VerticalCurvedList"/>
    <dgm:cxn modelId="{03DF98E0-70FA-451B-B64A-778616566C2E}" type="presParOf" srcId="{FBE4961C-6126-4A58-AFBE-CE2FA6F2ED0E}" destId="{42751405-76ED-4D7C-9F9E-EFF7DEEBAC2F}" srcOrd="1" destOrd="0" presId="urn:microsoft.com/office/officeart/2008/layout/VerticalCurvedList"/>
    <dgm:cxn modelId="{572A49B2-68CB-485E-8758-D8DEBC980272}" type="presParOf" srcId="{FBE4961C-6126-4A58-AFBE-CE2FA6F2ED0E}" destId="{999C28D9-2434-4E5C-91D4-268DAF5180B4}" srcOrd="2" destOrd="0" presId="urn:microsoft.com/office/officeart/2008/layout/VerticalCurvedList"/>
    <dgm:cxn modelId="{AFBDB8CF-C2F2-4A95-B18A-50C44FE89300}" type="presParOf" srcId="{999C28D9-2434-4E5C-91D4-268DAF5180B4}" destId="{F09E9653-EBEA-41AA-A06F-DB71D2D0D46E}" srcOrd="0" destOrd="0" presId="urn:microsoft.com/office/officeart/2008/layout/VerticalCurvedList"/>
    <dgm:cxn modelId="{526940B7-BE9C-4243-8453-EB4D692A7A0B}" type="presParOf" srcId="{FBE4961C-6126-4A58-AFBE-CE2FA6F2ED0E}" destId="{E7A9BBA8-8119-48C2-9249-9557BB10EB5B}" srcOrd="3" destOrd="0" presId="urn:microsoft.com/office/officeart/2008/layout/VerticalCurvedList"/>
    <dgm:cxn modelId="{152806DF-7A53-41CD-B534-8699AFDF9405}" type="presParOf" srcId="{FBE4961C-6126-4A58-AFBE-CE2FA6F2ED0E}" destId="{222B3BA7-477C-4101-96D6-09FCC0AFC082}" srcOrd="4" destOrd="0" presId="urn:microsoft.com/office/officeart/2008/layout/VerticalCurvedList"/>
    <dgm:cxn modelId="{2B9B84A5-85D2-448A-BC4F-C5DAE802BE99}" type="presParOf" srcId="{222B3BA7-477C-4101-96D6-09FCC0AFC082}" destId="{4DA6A979-D2ED-488B-9D00-ECEBD0C057F5}" srcOrd="0" destOrd="0" presId="urn:microsoft.com/office/officeart/2008/layout/VerticalCurvedList"/>
    <dgm:cxn modelId="{DAA61667-B679-436A-B988-92E27D3F44E5}" type="presParOf" srcId="{FBE4961C-6126-4A58-AFBE-CE2FA6F2ED0E}" destId="{8E2DA2D6-7173-4122-B331-3ADC4429F1B4}" srcOrd="5" destOrd="0" presId="urn:microsoft.com/office/officeart/2008/layout/VerticalCurvedList"/>
    <dgm:cxn modelId="{704E8B4A-E72D-4E2D-86DA-803376BB031B}" type="presParOf" srcId="{FBE4961C-6126-4A58-AFBE-CE2FA6F2ED0E}" destId="{72285F9E-8565-4567-BD41-B097792C4A73}" srcOrd="6" destOrd="0" presId="urn:microsoft.com/office/officeart/2008/layout/VerticalCurvedList"/>
    <dgm:cxn modelId="{61F66203-7002-4B3B-B80F-F03515B05115}" type="presParOf" srcId="{72285F9E-8565-4567-BD41-B097792C4A73}" destId="{10F7083D-24C2-4716-9987-94A73EDB76A7}" srcOrd="0" destOrd="0" presId="urn:microsoft.com/office/officeart/2008/layout/VerticalCurvedList"/>
    <dgm:cxn modelId="{35C7946F-8E85-4731-93DD-AE22AB973925}" type="presParOf" srcId="{FBE4961C-6126-4A58-AFBE-CE2FA6F2ED0E}" destId="{C4C40077-BC7B-47D8-A3DA-EEE244F77B05}" srcOrd="7" destOrd="0" presId="urn:microsoft.com/office/officeart/2008/layout/VerticalCurvedList"/>
    <dgm:cxn modelId="{F7CCC066-63C0-4D0D-8980-591D6CD0D0B7}" type="presParOf" srcId="{FBE4961C-6126-4A58-AFBE-CE2FA6F2ED0E}" destId="{289691C8-ECEB-49D2-87A1-D76F596F20BD}" srcOrd="8" destOrd="0" presId="urn:microsoft.com/office/officeart/2008/layout/VerticalCurvedList"/>
    <dgm:cxn modelId="{F20C35A2-D0A5-4F25-A651-A7EBD099B120}" type="presParOf" srcId="{289691C8-ECEB-49D2-87A1-D76F596F20BD}" destId="{12EFB51D-86FB-43BD-BCA0-9168FAB6D800}" srcOrd="0" destOrd="0" presId="urn:microsoft.com/office/officeart/2008/layout/VerticalCurvedList"/>
    <dgm:cxn modelId="{798324F9-5C4D-4A2C-9FB6-96AB628C6AC7}" type="presParOf" srcId="{FBE4961C-6126-4A58-AFBE-CE2FA6F2ED0E}" destId="{8A1ECF58-4F59-40D1-8A5D-C97CB8B1DE1A}" srcOrd="9" destOrd="0" presId="urn:microsoft.com/office/officeart/2008/layout/VerticalCurvedList"/>
    <dgm:cxn modelId="{F115D25F-52D9-4FA6-BEB2-D305E36EB825}" type="presParOf" srcId="{FBE4961C-6126-4A58-AFBE-CE2FA6F2ED0E}" destId="{0C34EE4F-1187-42EE-8C24-E6A12DA53C4B}" srcOrd="10" destOrd="0" presId="urn:microsoft.com/office/officeart/2008/layout/VerticalCurvedList"/>
    <dgm:cxn modelId="{BF6BD92B-8034-4B71-9BC7-52EC91DD617A}" type="presParOf" srcId="{0C34EE4F-1187-42EE-8C24-E6A12DA53C4B}" destId="{E4D4817C-F40E-4D66-8E66-1E46CE2A7D49}" srcOrd="0" destOrd="0" presId="urn:microsoft.com/office/officeart/2008/layout/VerticalCurvedList"/>
    <dgm:cxn modelId="{67E965F6-F340-4BD4-9DC1-73AA1BAF74BC}" type="presParOf" srcId="{FBE4961C-6126-4A58-AFBE-CE2FA6F2ED0E}" destId="{8234B286-96FF-40C7-84D8-C68811498585}" srcOrd="11" destOrd="0" presId="urn:microsoft.com/office/officeart/2008/layout/VerticalCurvedList"/>
    <dgm:cxn modelId="{EEE6ADF9-5EEB-4742-9075-69F9B9318295}" type="presParOf" srcId="{FBE4961C-6126-4A58-AFBE-CE2FA6F2ED0E}" destId="{76E9AA94-0904-4D80-8441-49AC93C118DA}" srcOrd="12" destOrd="0" presId="urn:microsoft.com/office/officeart/2008/layout/VerticalCurvedList"/>
    <dgm:cxn modelId="{5AB0B1D6-3C3B-4EFB-AE65-A44A8F27EABC}" type="presParOf" srcId="{76E9AA94-0904-4D80-8441-49AC93C118DA}" destId="{58774534-96C6-483C-9DF1-3D7AA40EA1CA}"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5FD2E-59DD-47BB-A04C-D0BF27BEDB3A}">
      <dsp:nvSpPr>
        <dsp:cNvPr id="0" name=""/>
        <dsp:cNvSpPr/>
      </dsp:nvSpPr>
      <dsp:spPr>
        <a:xfrm>
          <a:off x="-8524226" y="-1293549"/>
          <a:ext cx="10076343" cy="10076343"/>
        </a:xfrm>
        <a:prstGeom prst="blockArc">
          <a:avLst>
            <a:gd name="adj1" fmla="val 18900000"/>
            <a:gd name="adj2" fmla="val 2700000"/>
            <a:gd name="adj3" fmla="val 21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751405-76ED-4D7C-9F9E-EFF7DEEBAC2F}">
      <dsp:nvSpPr>
        <dsp:cNvPr id="0" name=""/>
        <dsp:cNvSpPr/>
      </dsp:nvSpPr>
      <dsp:spPr>
        <a:xfrm>
          <a:off x="567824" y="577347"/>
          <a:ext cx="15941018" cy="510627"/>
        </a:xfrm>
        <a:prstGeom prst="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46" tIns="68580" rIns="68580" bIns="6858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kumimoji="0" lang="tr-TR" sz="2700" b="1" i="0" u="none" strike="noStrike" kern="1200" cap="none" spc="0" normalizeH="0" baseline="0" dirty="0">
              <a:ln>
                <a:noFill/>
              </a:ln>
              <a:solidFill>
                <a:srgbClr val="E43033"/>
              </a:solidFill>
              <a:effectLst/>
              <a:uFillTx/>
              <a:latin typeface="Myriad Pro Cond"/>
              <a:ea typeface="+mn-ea"/>
              <a:cs typeface="+mn-cs"/>
              <a:sym typeface="Helvetica Neue"/>
            </a:rPr>
            <a:t>Yabancı ziyaretçi sayısının en az 1.500 olması,</a:t>
          </a:r>
        </a:p>
      </dsp:txBody>
      <dsp:txXfrm>
        <a:off x="567824" y="577347"/>
        <a:ext cx="15941018" cy="510627"/>
      </dsp:txXfrm>
    </dsp:sp>
    <dsp:sp modelId="{F09E9653-EBEA-41AA-A06F-DB71D2D0D46E}">
      <dsp:nvSpPr>
        <dsp:cNvPr id="0" name=""/>
        <dsp:cNvSpPr/>
      </dsp:nvSpPr>
      <dsp:spPr>
        <a:xfrm>
          <a:off x="254306" y="508617"/>
          <a:ext cx="576024" cy="55999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A9BBA8-8119-48C2-9249-9557BB10EB5B}">
      <dsp:nvSpPr>
        <dsp:cNvPr id="0" name=""/>
        <dsp:cNvSpPr/>
      </dsp:nvSpPr>
      <dsp:spPr>
        <a:xfrm>
          <a:off x="1081622" y="1715855"/>
          <a:ext cx="15510978" cy="510627"/>
        </a:xfrm>
        <a:prstGeom prst="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46" tIns="68580" rIns="68580" bIns="68580" numCol="1" spcCol="1270" anchor="ctr" anchorCtr="0">
          <a:noAutofit/>
        </a:bodyPr>
        <a:lstStyle/>
        <a:p>
          <a:pPr marL="457200" lvl="0" indent="-457200" algn="l" defTabSz="1200150">
            <a:lnSpc>
              <a:spcPct val="90000"/>
            </a:lnSpc>
            <a:spcBef>
              <a:spcPct val="0"/>
            </a:spcBef>
            <a:spcAft>
              <a:spcPct val="35000"/>
            </a:spcAft>
            <a:buFont typeface="Arial" panose="020B0604020202020204" pitchFamily="34" charset="0"/>
            <a:buNone/>
          </a:pPr>
          <a:r>
            <a:rPr kumimoji="0" lang="tr-TR" sz="2700" b="1" i="0" u="none" strike="noStrike" kern="1200" cap="none" spc="0" normalizeH="0" baseline="0" dirty="0">
              <a:ln>
                <a:noFill/>
              </a:ln>
              <a:solidFill>
                <a:srgbClr val="E43033"/>
              </a:solidFill>
              <a:effectLst/>
              <a:uFillTx/>
              <a:latin typeface="Myriad Pro Cond"/>
              <a:ea typeface="+mn-ea"/>
              <a:cs typeface="+mn-cs"/>
            </a:rPr>
            <a:t>Yabancı ziyaretçi sayısının toplam ziyaretçi sayısına oranının  % 10’un üzerinde olması,</a:t>
          </a:r>
        </a:p>
      </dsp:txBody>
      <dsp:txXfrm>
        <a:off x="1081622" y="1715855"/>
        <a:ext cx="15510978" cy="510627"/>
      </dsp:txXfrm>
    </dsp:sp>
    <dsp:sp modelId="{4DA6A979-D2ED-488B-9D00-ECEBD0C057F5}">
      <dsp:nvSpPr>
        <dsp:cNvPr id="0" name=""/>
        <dsp:cNvSpPr/>
      </dsp:nvSpPr>
      <dsp:spPr>
        <a:xfrm>
          <a:off x="902874" y="1691169"/>
          <a:ext cx="576024" cy="55999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2DA2D6-7173-4122-B331-3ADC4429F1B4}">
      <dsp:nvSpPr>
        <dsp:cNvPr id="0" name=""/>
        <dsp:cNvSpPr/>
      </dsp:nvSpPr>
      <dsp:spPr>
        <a:xfrm>
          <a:off x="1487461" y="2898406"/>
          <a:ext cx="14995875" cy="510627"/>
        </a:xfrm>
        <a:prstGeom prst="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46" tIns="68580" rIns="68580" bIns="6858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kumimoji="0" lang="tr-TR" sz="2700" b="1" i="0" u="none" strike="noStrike" kern="1200" cap="none" spc="0" normalizeH="0" baseline="0" dirty="0">
              <a:ln>
                <a:noFill/>
              </a:ln>
              <a:solidFill>
                <a:srgbClr val="E43033"/>
              </a:solidFill>
              <a:effectLst/>
              <a:uFillTx/>
              <a:latin typeface="Myriad Pro Cond"/>
              <a:ea typeface="Helvetica Neue"/>
              <a:cs typeface="Helvetica Neue"/>
            </a:rPr>
            <a:t>Toplam katılımcı sayısının en az 400 olması,</a:t>
          </a:r>
        </a:p>
      </dsp:txBody>
      <dsp:txXfrm>
        <a:off x="1487461" y="2898406"/>
        <a:ext cx="14995875" cy="510627"/>
      </dsp:txXfrm>
    </dsp:sp>
    <dsp:sp modelId="{10F7083D-24C2-4716-9987-94A73EDB76A7}">
      <dsp:nvSpPr>
        <dsp:cNvPr id="0" name=""/>
        <dsp:cNvSpPr/>
      </dsp:nvSpPr>
      <dsp:spPr>
        <a:xfrm>
          <a:off x="1199448" y="2873721"/>
          <a:ext cx="576024" cy="55999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C40077-BC7B-47D8-A3DA-EEE244F77B05}">
      <dsp:nvSpPr>
        <dsp:cNvPr id="0" name=""/>
        <dsp:cNvSpPr/>
      </dsp:nvSpPr>
      <dsp:spPr>
        <a:xfrm>
          <a:off x="1487461" y="4080209"/>
          <a:ext cx="14995875" cy="510627"/>
        </a:xfrm>
        <a:prstGeom prst="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46" tIns="68580" rIns="68580" bIns="6858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kumimoji="0" lang="tr-TR" sz="2700" b="1" i="0" u="none" strike="noStrike" kern="1200" cap="none" spc="0" normalizeH="0" baseline="0" dirty="0">
              <a:ln>
                <a:noFill/>
              </a:ln>
              <a:solidFill>
                <a:srgbClr val="E43033"/>
              </a:solidFill>
              <a:effectLst/>
              <a:uFillTx/>
              <a:latin typeface="Myriad Pro Cond"/>
              <a:ea typeface="Helvetica Neue"/>
              <a:cs typeface="Helvetica Neue"/>
            </a:rPr>
            <a:t>Yabancı katılımcı sayısının toplam katılımcı sayısına oranının % 10’un üzerinde olması,</a:t>
          </a:r>
        </a:p>
      </dsp:txBody>
      <dsp:txXfrm>
        <a:off x="1487461" y="4080209"/>
        <a:ext cx="14995875" cy="510627"/>
      </dsp:txXfrm>
    </dsp:sp>
    <dsp:sp modelId="{12EFB51D-86FB-43BD-BCA0-9168FAB6D800}">
      <dsp:nvSpPr>
        <dsp:cNvPr id="0" name=""/>
        <dsp:cNvSpPr/>
      </dsp:nvSpPr>
      <dsp:spPr>
        <a:xfrm>
          <a:off x="1199448" y="4055523"/>
          <a:ext cx="576024" cy="55999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1ECF58-4F59-40D1-8A5D-C97CB8B1DE1A}">
      <dsp:nvSpPr>
        <dsp:cNvPr id="0" name=""/>
        <dsp:cNvSpPr/>
      </dsp:nvSpPr>
      <dsp:spPr>
        <a:xfrm>
          <a:off x="1190887" y="5262761"/>
          <a:ext cx="15292449" cy="510627"/>
        </a:xfrm>
        <a:prstGeom prst="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46" tIns="68580" rIns="68580" bIns="68580" numCol="1" spcCol="1270" anchor="ctr" anchorCtr="0">
          <a:noAutofit/>
        </a:bodyPr>
        <a:lstStyle/>
        <a:p>
          <a:pPr marL="0" lvl="0" indent="0" algn="l" defTabSz="1200150">
            <a:lnSpc>
              <a:spcPct val="90000"/>
            </a:lnSpc>
            <a:spcBef>
              <a:spcPct val="0"/>
            </a:spcBef>
            <a:spcAft>
              <a:spcPct val="35000"/>
            </a:spcAft>
            <a:buFont typeface="Arial" panose="020B0604020202020204" pitchFamily="34" charset="0"/>
            <a:buNone/>
          </a:pPr>
          <a:r>
            <a:rPr kumimoji="0" lang="tr-TR" sz="2700" b="1" i="0" u="none" strike="noStrike" kern="1200" cap="none" spc="0" normalizeH="0" baseline="0" dirty="0">
              <a:ln>
                <a:noFill/>
              </a:ln>
              <a:solidFill>
                <a:srgbClr val="E43033"/>
              </a:solidFill>
              <a:effectLst/>
              <a:uFillTx/>
              <a:latin typeface="Myriad Pro Cond"/>
              <a:ea typeface="Helvetica Neue"/>
              <a:cs typeface="Helvetica Neue"/>
            </a:rPr>
            <a:t>Katılımcılara tahsis edilen stant alanının en az 10.000 metrekare olması,</a:t>
          </a:r>
        </a:p>
      </dsp:txBody>
      <dsp:txXfrm>
        <a:off x="1190887" y="5262761"/>
        <a:ext cx="15292449" cy="510627"/>
      </dsp:txXfrm>
    </dsp:sp>
    <dsp:sp modelId="{E4D4817C-F40E-4D66-8E66-1E46CE2A7D49}">
      <dsp:nvSpPr>
        <dsp:cNvPr id="0" name=""/>
        <dsp:cNvSpPr/>
      </dsp:nvSpPr>
      <dsp:spPr>
        <a:xfrm>
          <a:off x="902874" y="5238075"/>
          <a:ext cx="576024" cy="55999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34B286-96FF-40C7-84D8-C68811498585}">
      <dsp:nvSpPr>
        <dsp:cNvPr id="0" name=""/>
        <dsp:cNvSpPr/>
      </dsp:nvSpPr>
      <dsp:spPr>
        <a:xfrm>
          <a:off x="542318" y="6445312"/>
          <a:ext cx="15941018" cy="510627"/>
        </a:xfrm>
        <a:prstGeom prst="rect">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846" tIns="68580" rIns="68580" bIns="68580" numCol="1" spcCol="1270" anchor="ctr" anchorCtr="0">
          <a:noAutofit/>
        </a:bodyPr>
        <a:lstStyle/>
        <a:p>
          <a:pPr marL="457200" lvl="0" indent="-457200" algn="l" defTabSz="1244600">
            <a:lnSpc>
              <a:spcPct val="90000"/>
            </a:lnSpc>
            <a:spcBef>
              <a:spcPct val="0"/>
            </a:spcBef>
            <a:spcAft>
              <a:spcPct val="35000"/>
            </a:spcAft>
            <a:buFont typeface="Arial" panose="020B0604020202020204" pitchFamily="34" charset="0"/>
            <a:buNone/>
          </a:pPr>
          <a:r>
            <a:rPr kumimoji="0" lang="tr-TR" sz="2700" b="1" i="0" u="none" strike="noStrike" kern="1200" cap="none" spc="0" normalizeH="0" baseline="0" dirty="0">
              <a:ln>
                <a:noFill/>
              </a:ln>
              <a:solidFill>
                <a:srgbClr val="E43033"/>
              </a:solidFill>
              <a:effectLst/>
              <a:uFillTx/>
              <a:latin typeface="Myriad Pro Cond"/>
              <a:ea typeface="Helvetica Neue"/>
              <a:cs typeface="Helvetica Neue"/>
            </a:rPr>
            <a:t>Yabancı katılımcılara tahsis edilen toplam stant alanının en az 300 metrekare olması.</a:t>
          </a:r>
        </a:p>
      </dsp:txBody>
      <dsp:txXfrm>
        <a:off x="542318" y="6445312"/>
        <a:ext cx="15941018" cy="510627"/>
      </dsp:txXfrm>
    </dsp:sp>
    <dsp:sp modelId="{58774534-96C6-483C-9DF1-3D7AA40EA1CA}">
      <dsp:nvSpPr>
        <dsp:cNvPr id="0" name=""/>
        <dsp:cNvSpPr/>
      </dsp:nvSpPr>
      <dsp:spPr>
        <a:xfrm>
          <a:off x="254306" y="6420626"/>
          <a:ext cx="576024" cy="55999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90488" y="746125"/>
            <a:ext cx="6626225" cy="3727450"/>
          </a:xfrm>
          <a:prstGeom prst="rect">
            <a:avLst/>
          </a:prstGeom>
        </p:spPr>
        <p:txBody>
          <a:bodyPr/>
          <a:lstStyle/>
          <a:p>
            <a:endParaRPr/>
          </a:p>
        </p:txBody>
      </p:sp>
      <p:sp>
        <p:nvSpPr>
          <p:cNvPr id="27" name="Shape 27"/>
          <p:cNvSpPr>
            <a:spLocks noGrp="1"/>
          </p:cNvSpPr>
          <p:nvPr>
            <p:ph type="body" sz="quarter" idx="1"/>
          </p:nvPr>
        </p:nvSpPr>
        <p:spPr>
          <a:xfrm>
            <a:off x="907418" y="4723449"/>
            <a:ext cx="4990783" cy="4474845"/>
          </a:xfrm>
          <a:prstGeom prst="rect">
            <a:avLst/>
          </a:prstGeom>
        </p:spPr>
        <p:txBody>
          <a:bodyPr/>
          <a:lstStyle/>
          <a:p>
            <a:endParaRPr/>
          </a:p>
        </p:txBody>
      </p:sp>
    </p:spTree>
    <p:extLst>
      <p:ext uri="{BB962C8B-B14F-4D97-AF65-F5344CB8AC3E}">
        <p14:creationId xmlns:p14="http://schemas.microsoft.com/office/powerpoint/2010/main" val="399981575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821514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57201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923872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094926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7935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44544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667154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412217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713193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903218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84676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17031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84255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069146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43228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977731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24724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722156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747530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44052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19074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237793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694751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77800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427847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63699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09387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915050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10783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56126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959759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92270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50484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972526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130458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576358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87466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3950229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46382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929448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30588"/>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43441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67996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93256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26763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53585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0488" y="746125"/>
            <a:ext cx="6624637" cy="372745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60997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08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Başlık Slaydı">
    <p:bg>
      <p:bgPr>
        <a:solidFill>
          <a:schemeClr val="bg1"/>
        </a:solidFill>
        <a:effectLst/>
      </p:bgPr>
    </p:bg>
    <p:spTree>
      <p:nvGrpSpPr>
        <p:cNvPr id="1" name=""/>
        <p:cNvGrpSpPr/>
        <p:nvPr/>
      </p:nvGrpSpPr>
      <p:grpSpPr>
        <a:xfrm>
          <a:off x="0" y="0"/>
          <a:ext cx="0" cy="0"/>
          <a:chOff x="0" y="0"/>
          <a:chExt cx="0" cy="0"/>
        </a:xfrm>
      </p:grpSpPr>
      <p:pic>
        <p:nvPicPr>
          <p:cNvPr id="3" name="Resim 2" descr="eklem bacaklı içeren bir resim&#10;&#10;Açıklama otomatik olarak oluşturuldu">
            <a:extLst>
              <a:ext uri="{FF2B5EF4-FFF2-40B4-BE49-F238E27FC236}">
                <a16:creationId xmlns:a16="http://schemas.microsoft.com/office/drawing/2014/main" id="{AB3BA4D1-29EC-D2CF-6779-0B7AFB8B34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1"/>
            <a:ext cx="24384000" cy="13714818"/>
          </a:xfrm>
          <a:prstGeom prst="rect">
            <a:avLst/>
          </a:prstGeom>
        </p:spPr>
      </p:pic>
    </p:spTree>
    <p:extLst>
      <p:ext uri="{BB962C8B-B14F-4D97-AF65-F5344CB8AC3E}">
        <p14:creationId xmlns:p14="http://schemas.microsoft.com/office/powerpoint/2010/main" val="382403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Başlık Slaydı">
    <p:bg>
      <p:bgPr>
        <a:solidFill>
          <a:schemeClr val="bg1"/>
        </a:solidFill>
        <a:effectLst/>
      </p:bgPr>
    </p:bg>
    <p:spTree>
      <p:nvGrpSpPr>
        <p:cNvPr id="1" name=""/>
        <p:cNvGrpSpPr/>
        <p:nvPr/>
      </p:nvGrpSpPr>
      <p:grpSpPr>
        <a:xfrm>
          <a:off x="0" y="0"/>
          <a:ext cx="0" cy="0"/>
          <a:chOff x="0" y="0"/>
          <a:chExt cx="0" cy="0"/>
        </a:xfrm>
      </p:grpSpPr>
      <p:pic>
        <p:nvPicPr>
          <p:cNvPr id="4" name="Resim 3" descr="eklem bacaklı içeren bir resim&#10;&#10;Açıklama otomatik olarak oluşturuldu">
            <a:extLst>
              <a:ext uri="{FF2B5EF4-FFF2-40B4-BE49-F238E27FC236}">
                <a16:creationId xmlns:a16="http://schemas.microsoft.com/office/drawing/2014/main" id="{04E7D947-7184-BDD4-3EF7-B4F4E595B5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1"/>
            <a:ext cx="24384000" cy="13714818"/>
          </a:xfrm>
          <a:prstGeom prst="rect">
            <a:avLst/>
          </a:prstGeom>
        </p:spPr>
      </p:pic>
    </p:spTree>
    <p:extLst>
      <p:ext uri="{BB962C8B-B14F-4D97-AF65-F5344CB8AC3E}">
        <p14:creationId xmlns:p14="http://schemas.microsoft.com/office/powerpoint/2010/main" val="3133541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Başlık Slaydı">
    <p:bg>
      <p:bgPr>
        <a:solidFill>
          <a:schemeClr val="bg1"/>
        </a:solidFill>
        <a:effectLst/>
      </p:bgPr>
    </p:bg>
    <p:spTree>
      <p:nvGrpSpPr>
        <p:cNvPr id="1" name=""/>
        <p:cNvGrpSpPr/>
        <p:nvPr/>
      </p:nvGrpSpPr>
      <p:grpSpPr>
        <a:xfrm>
          <a:off x="0" y="0"/>
          <a:ext cx="0" cy="0"/>
          <a:chOff x="0" y="0"/>
          <a:chExt cx="0" cy="0"/>
        </a:xfrm>
      </p:grpSpPr>
      <p:pic>
        <p:nvPicPr>
          <p:cNvPr id="4" name="Resim 3" descr="eklem bacaklı içeren bir resim&#10;&#10;Açıklama otomatik olarak oluşturuldu">
            <a:extLst>
              <a:ext uri="{FF2B5EF4-FFF2-40B4-BE49-F238E27FC236}">
                <a16:creationId xmlns:a16="http://schemas.microsoft.com/office/drawing/2014/main" id="{04E7D947-7184-BDD4-3EF7-B4F4E595B5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1"/>
            <a:ext cx="24384000" cy="13714818"/>
          </a:xfrm>
          <a:prstGeom prst="rect">
            <a:avLst/>
          </a:prstGeom>
        </p:spPr>
      </p:pic>
    </p:spTree>
    <p:extLst>
      <p:ext uri="{BB962C8B-B14F-4D97-AF65-F5344CB8AC3E}">
        <p14:creationId xmlns:p14="http://schemas.microsoft.com/office/powerpoint/2010/main" val="30427398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video" Target="../media/media1.mp4"/><Relationship Id="rId4" Type="http://schemas.microsoft.com/office/2007/relationships/media" Target="../media/media1.mp4"/></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a-blue-frame-of-moving-dots-and-lines-2022-01-30-02-32-12-utc.mp4" descr="a-blue-frame-of-moving-dots-and-lines-2022-01-30-02-32-12-utc.mp4"/>
          <p:cNvPicPr>
            <a:picLocks/>
          </p:cNvPicPr>
          <p:nvPr>
            <a:videoFile r:link="rId5"/>
            <p:extLst>
              <p:ext uri="{DAA4B4D4-6D71-4841-9C94-3DE7FCFB9230}">
                <p14:media xmlns:p14="http://schemas.microsoft.com/office/powerpoint/2010/main" r:embed="rId4"/>
              </p:ext>
            </p:extLst>
          </p:nvPr>
        </p:nvPicPr>
        <p:blipFill>
          <a:blip r:embed="rId6"/>
          <a:stretch>
            <a:fillRect/>
          </a:stretch>
        </p:blipFill>
        <p:spPr>
          <a:xfrm>
            <a:off x="-89210" y="-50182"/>
            <a:ext cx="24562420" cy="13816364"/>
          </a:xfrm>
          <a:prstGeom prst="rect">
            <a:avLst/>
          </a:prstGeom>
          <a:ln w="12700">
            <a:miter lim="400000"/>
          </a:ln>
        </p:spPr>
      </p:pic>
      <p:sp>
        <p:nvSpPr>
          <p:cNvPr id="3" name="Presentation Title"/>
          <p:cNvSpPr txBox="1">
            <a:spLocks noGrp="1"/>
          </p:cNvSpPr>
          <p:nvPr>
            <p:ph type="title" hasCustomPrompt="1"/>
          </p:nvPr>
        </p:nvSpPr>
        <p:spPr>
          <a:xfrm>
            <a:off x="4597083" y="3896907"/>
            <a:ext cx="15189832" cy="321357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b">
            <a:normAutofit/>
          </a:bodyPr>
          <a:lstStyle/>
          <a:p>
            <a:r>
              <a:t>Presentation Title</a:t>
            </a:r>
          </a:p>
        </p:txBody>
      </p:sp>
      <p:sp>
        <p:nvSpPr>
          <p:cNvPr id="4" name="Body Level One…"/>
          <p:cNvSpPr txBox="1">
            <a:spLocks noGrp="1"/>
          </p:cNvSpPr>
          <p:nvPr>
            <p:ph type="body" idx="1" hasCustomPrompt="1"/>
          </p:nvPr>
        </p:nvSpPr>
        <p:spPr>
          <a:xfrm>
            <a:off x="4593520" y="7110477"/>
            <a:ext cx="15189828" cy="1317038"/>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ormAutofit/>
          </a:bodyPr>
          <a:lstStyle/>
          <a:p>
            <a:r>
              <a:t>Presentation Subtitle</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12033229" y="11126150"/>
            <a:ext cx="308902" cy="293153"/>
          </a:xfrm>
          <a:prstGeom prst="rect">
            <a:avLst/>
          </a:prstGeom>
          <a:ln w="3175">
            <a:miter lim="400000"/>
          </a:ln>
        </p:spPr>
        <p:txBody>
          <a:bodyPr wrap="none" lIns="35120" tIns="35120" rIns="35120" bIns="35120" anchor="b">
            <a:spAutoFit/>
          </a:bodyPr>
          <a:lstStyle>
            <a:lvl1pPr defTabSz="584200">
              <a:defRPr sz="16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6" r:id="rId2"/>
  </p:sldLayoutIdLst>
  <p:transition spd="med"/>
  <p:txStyles>
    <p:titleStyle>
      <a:lvl1pPr marL="0" marR="0" indent="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11400" b="1" i="0" u="none" strike="noStrike" cap="none" spc="-228" baseline="0">
          <a:solidFill>
            <a:srgbClr val="000000"/>
          </a:solidFill>
          <a:uFillTx/>
          <a:latin typeface="+mn-lt"/>
          <a:ea typeface="+mn-ea"/>
          <a:cs typeface="+mn-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5pPr>
      <a:lvl6pPr marL="0" marR="0" indent="22860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6pPr>
      <a:lvl7pPr marL="0" marR="0" indent="27432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7pPr>
      <a:lvl8pPr marL="0" marR="0" indent="32004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8pPr>
      <a:lvl9pPr marL="0" marR="0" indent="3657600" algn="l" defTabSz="825500" rtl="0" latinLnBrk="0">
        <a:lnSpc>
          <a:spcPct val="100000"/>
        </a:lnSpc>
        <a:spcBef>
          <a:spcPts val="0"/>
        </a:spcBef>
        <a:spcAft>
          <a:spcPts val="0"/>
        </a:spcAft>
        <a:buClrTx/>
        <a:buSzTx/>
        <a:buFontTx/>
        <a:buNone/>
        <a:tabLst/>
        <a:defRPr sz="5200" b="1"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Resim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58506395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sldNum="0" hdr="0" ftr="0" dt="0"/>
  <p:txStyles>
    <p:titleStyle>
      <a:lvl1pPr algn="l" defTabSz="1828754"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88" indent="-457188" algn="l" defTabSz="1828754"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942" indent="-457188" algn="l" defTabSz="182875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320"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69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82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206"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tr-TR"/>
      </a:defPPr>
      <a:lvl1pPr marL="0" algn="l" defTabSz="1828754" rtl="0" eaLnBrk="1" latinLnBrk="0" hangingPunct="1">
        <a:defRPr sz="3600" kern="1200">
          <a:solidFill>
            <a:schemeClr val="tx1"/>
          </a:solidFill>
          <a:latin typeface="+mn-lt"/>
          <a:ea typeface="+mn-ea"/>
          <a:cs typeface="+mn-cs"/>
        </a:defRPr>
      </a:lvl1pPr>
      <a:lvl2pPr marL="914378" algn="l" defTabSz="1828754" rtl="0" eaLnBrk="1" latinLnBrk="0" hangingPunct="1">
        <a:defRPr sz="3600" kern="1200">
          <a:solidFill>
            <a:schemeClr val="tx1"/>
          </a:solidFill>
          <a:latin typeface="+mn-lt"/>
          <a:ea typeface="+mn-ea"/>
          <a:cs typeface="+mn-cs"/>
        </a:defRPr>
      </a:lvl2pPr>
      <a:lvl3pPr marL="1828754" algn="l" defTabSz="1828754" rtl="0" eaLnBrk="1" latinLnBrk="0" hangingPunct="1">
        <a:defRPr sz="3600" kern="1200">
          <a:solidFill>
            <a:schemeClr val="tx1"/>
          </a:solidFill>
          <a:latin typeface="+mn-lt"/>
          <a:ea typeface="+mn-ea"/>
          <a:cs typeface="+mn-cs"/>
        </a:defRPr>
      </a:lvl3pPr>
      <a:lvl4pPr marL="2743132" algn="l" defTabSz="1828754" rtl="0" eaLnBrk="1" latinLnBrk="0" hangingPunct="1">
        <a:defRPr sz="3600" kern="1200">
          <a:solidFill>
            <a:schemeClr val="tx1"/>
          </a:solidFill>
          <a:latin typeface="+mn-lt"/>
          <a:ea typeface="+mn-ea"/>
          <a:cs typeface="+mn-cs"/>
        </a:defRPr>
      </a:lvl4pPr>
      <a:lvl5pPr marL="3657508" algn="l" defTabSz="1828754" rtl="0" eaLnBrk="1" latinLnBrk="0" hangingPunct="1">
        <a:defRPr sz="3600" kern="1200">
          <a:solidFill>
            <a:schemeClr val="tx1"/>
          </a:solidFill>
          <a:latin typeface="+mn-lt"/>
          <a:ea typeface="+mn-ea"/>
          <a:cs typeface="+mn-cs"/>
        </a:defRPr>
      </a:lvl5pPr>
      <a:lvl6pPr marL="4571886" algn="l" defTabSz="1828754" rtl="0" eaLnBrk="1" latinLnBrk="0" hangingPunct="1">
        <a:defRPr sz="3600" kern="1200">
          <a:solidFill>
            <a:schemeClr val="tx1"/>
          </a:solidFill>
          <a:latin typeface="+mn-lt"/>
          <a:ea typeface="+mn-ea"/>
          <a:cs typeface="+mn-cs"/>
        </a:defRPr>
      </a:lvl6pPr>
      <a:lvl7pPr marL="5486262" algn="l" defTabSz="1828754" rtl="0" eaLnBrk="1" latinLnBrk="0" hangingPunct="1">
        <a:defRPr sz="3600" kern="1200">
          <a:solidFill>
            <a:schemeClr val="tx1"/>
          </a:solidFill>
          <a:latin typeface="+mn-lt"/>
          <a:ea typeface="+mn-ea"/>
          <a:cs typeface="+mn-cs"/>
        </a:defRPr>
      </a:lvl7pPr>
      <a:lvl8pPr marL="6400640" algn="l" defTabSz="1828754" rtl="0" eaLnBrk="1" latinLnBrk="0" hangingPunct="1">
        <a:defRPr sz="3600" kern="1200">
          <a:solidFill>
            <a:schemeClr val="tx1"/>
          </a:solidFill>
          <a:latin typeface="+mn-lt"/>
          <a:ea typeface="+mn-ea"/>
          <a:cs typeface="+mn-cs"/>
        </a:defRPr>
      </a:lvl8pPr>
      <a:lvl9pPr marL="7315018" algn="l" defTabSz="182875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10.png"/><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0.png"/><Relationship Id="rId5" Type="http://schemas.openxmlformats.org/officeDocument/2006/relationships/image" Target="../media/image19.jpe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4.png"/></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jpe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799979"/>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dirty="0"/>
              <a:t>İHRACAT DESTEKLERİ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6452353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hape">
            <a:extLst>
              <a:ext uri="{FF2B5EF4-FFF2-40B4-BE49-F238E27FC236}">
                <a16:creationId xmlns:a16="http://schemas.microsoft.com/office/drawing/2014/main" id="{57E3E653-932E-40B9-A422-77EE51EA69CC}"/>
              </a:ext>
            </a:extLst>
          </p:cNvPr>
          <p:cNvGrpSpPr/>
          <p:nvPr/>
        </p:nvGrpSpPr>
        <p:grpSpPr>
          <a:xfrm>
            <a:off x="260770" y="-47558"/>
            <a:ext cx="2743813" cy="9523468"/>
            <a:chOff x="0" y="0"/>
            <a:chExt cx="2438012" cy="9523467"/>
          </a:xfrm>
        </p:grpSpPr>
        <p:sp>
          <p:nvSpPr>
            <p:cNvPr id="6" name="Shape">
              <a:extLst>
                <a:ext uri="{FF2B5EF4-FFF2-40B4-BE49-F238E27FC236}">
                  <a16:creationId xmlns:a16="http://schemas.microsoft.com/office/drawing/2014/main" id="{3C721647-825C-4D88-872A-6BE4D09E0A1F}"/>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Shape Shape" descr="Shape Shape">
              <a:extLst>
                <a:ext uri="{FF2B5EF4-FFF2-40B4-BE49-F238E27FC236}">
                  <a16:creationId xmlns:a16="http://schemas.microsoft.com/office/drawing/2014/main" id="{2DF6DB7D-E2E0-4E38-B06A-91275EF8B47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8" name="Ticaret Bakanlığı Logo Altın Arma TR.png" descr="Ticaret Bakanlığı Logo Altın Arma TR.png">
            <a:extLst>
              <a:ext uri="{FF2B5EF4-FFF2-40B4-BE49-F238E27FC236}">
                <a16:creationId xmlns:a16="http://schemas.microsoft.com/office/drawing/2014/main" id="{7347E41B-F73E-4507-B626-DFB0E2993BAE}"/>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9" name="Shape">
            <a:extLst>
              <a:ext uri="{FF2B5EF4-FFF2-40B4-BE49-F238E27FC236}">
                <a16:creationId xmlns:a16="http://schemas.microsoft.com/office/drawing/2014/main" id="{92D07F97-AD84-450B-90B4-6AF5CDB5304F}"/>
              </a:ext>
            </a:extLst>
          </p:cNvPr>
          <p:cNvGrpSpPr/>
          <p:nvPr/>
        </p:nvGrpSpPr>
        <p:grpSpPr>
          <a:xfrm>
            <a:off x="21101362" y="-39495"/>
            <a:ext cx="3021866" cy="9523469"/>
            <a:chOff x="0" y="0"/>
            <a:chExt cx="2438012" cy="9523467"/>
          </a:xfrm>
        </p:grpSpPr>
        <p:sp>
          <p:nvSpPr>
            <p:cNvPr id="10" name="Shape">
              <a:extLst>
                <a:ext uri="{FF2B5EF4-FFF2-40B4-BE49-F238E27FC236}">
                  <a16:creationId xmlns:a16="http://schemas.microsoft.com/office/drawing/2014/main" id="{4332C0FD-EC74-4975-9A50-5289609856C6}"/>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 name="Shape Shape" descr="Shape Shape">
              <a:extLst>
                <a:ext uri="{FF2B5EF4-FFF2-40B4-BE49-F238E27FC236}">
                  <a16:creationId xmlns:a16="http://schemas.microsoft.com/office/drawing/2014/main" id="{32843A15-1C5C-4DD0-9175-5C3190AC34B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2" name="Ticaret Bakanlığı Logo Altın Arma TR.png" descr="Ticaret Bakanlığı Logo Altın Arma TR.png">
            <a:extLst>
              <a:ext uri="{FF2B5EF4-FFF2-40B4-BE49-F238E27FC236}">
                <a16:creationId xmlns:a16="http://schemas.microsoft.com/office/drawing/2014/main" id="{C88CEF6D-6C61-47DB-A7A4-FE1473733F16}"/>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3" name="YENİ NESİL İHRACAT DESTEKLERİ…">
            <a:extLst>
              <a:ext uri="{FF2B5EF4-FFF2-40B4-BE49-F238E27FC236}">
                <a16:creationId xmlns:a16="http://schemas.microsoft.com/office/drawing/2014/main" id="{3F43DF32-188A-41B1-9097-9BDB978D101A}"/>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4" name="YENİ NESİL İHRACAT DESTEKLERİ…">
            <a:extLst>
              <a:ext uri="{FF2B5EF4-FFF2-40B4-BE49-F238E27FC236}">
                <a16:creationId xmlns:a16="http://schemas.microsoft.com/office/drawing/2014/main" id="{DE867669-2C00-4768-8630-5A7FA035B654}"/>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5" name="Group">
            <a:extLst>
              <a:ext uri="{FF2B5EF4-FFF2-40B4-BE49-F238E27FC236}">
                <a16:creationId xmlns:a16="http://schemas.microsoft.com/office/drawing/2014/main" id="{631FC3D8-3673-43F5-8F55-C9D62CE07FB5}"/>
              </a:ext>
            </a:extLst>
          </p:cNvPr>
          <p:cNvGrpSpPr/>
          <p:nvPr/>
        </p:nvGrpSpPr>
        <p:grpSpPr>
          <a:xfrm>
            <a:off x="4965453" y="953881"/>
            <a:ext cx="15556672" cy="1394492"/>
            <a:chOff x="-12700" y="-12699"/>
            <a:chExt cx="12192954" cy="1394491"/>
          </a:xfrm>
        </p:grpSpPr>
        <p:grpSp>
          <p:nvGrpSpPr>
            <p:cNvPr id="16" name="Rectangle">
              <a:extLst>
                <a:ext uri="{FF2B5EF4-FFF2-40B4-BE49-F238E27FC236}">
                  <a16:creationId xmlns:a16="http://schemas.microsoft.com/office/drawing/2014/main" id="{B1FCD7AA-BF74-472C-8056-67EFFF450BAE}"/>
                </a:ext>
              </a:extLst>
            </p:cNvPr>
            <p:cNvGrpSpPr/>
            <p:nvPr/>
          </p:nvGrpSpPr>
          <p:grpSpPr>
            <a:xfrm>
              <a:off x="-12700" y="-12700"/>
              <a:ext cx="12192955" cy="1394492"/>
              <a:chOff x="0" y="0"/>
              <a:chExt cx="12192954" cy="1394491"/>
            </a:xfrm>
          </p:grpSpPr>
          <p:sp>
            <p:nvSpPr>
              <p:cNvPr id="18" name="Rectangle">
                <a:extLst>
                  <a:ext uri="{FF2B5EF4-FFF2-40B4-BE49-F238E27FC236}">
                    <a16:creationId xmlns:a16="http://schemas.microsoft.com/office/drawing/2014/main" id="{D76A938E-DB36-49B9-940A-E4C1BC8CE29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9" name="Rectangle Rectangle" descr="Rectangle Rectangle">
                <a:extLst>
                  <a:ext uri="{FF2B5EF4-FFF2-40B4-BE49-F238E27FC236}">
                    <a16:creationId xmlns:a16="http://schemas.microsoft.com/office/drawing/2014/main" id="{399F9FDB-6CF9-4BB8-A4A9-B40C4431577B}"/>
                  </a:ext>
                </a:extLst>
              </p:cNvPr>
              <p:cNvPicPr>
                <a:picLocks/>
              </p:cNvPicPr>
              <p:nvPr/>
            </p:nvPicPr>
            <p:blipFill>
              <a:blip r:embed="rId4"/>
              <a:stretch>
                <a:fillRect/>
              </a:stretch>
            </p:blipFill>
            <p:spPr>
              <a:xfrm>
                <a:off x="0" y="-1"/>
                <a:ext cx="12192955" cy="1394493"/>
              </a:xfrm>
              <a:prstGeom prst="rect">
                <a:avLst/>
              </a:prstGeom>
              <a:effectLst/>
            </p:spPr>
          </p:pic>
        </p:grpSp>
        <p:sp>
          <p:nvSpPr>
            <p:cNvPr id="17" name="Line">
              <a:extLst>
                <a:ext uri="{FF2B5EF4-FFF2-40B4-BE49-F238E27FC236}">
                  <a16:creationId xmlns:a16="http://schemas.microsoft.com/office/drawing/2014/main" id="{BF681BCD-99CE-4A33-8164-F73FB6598DC4}"/>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0" name="YENİ NESİL İHRACAT DESTEKLERİ">
            <a:extLst>
              <a:ext uri="{FF2B5EF4-FFF2-40B4-BE49-F238E27FC236}">
                <a16:creationId xmlns:a16="http://schemas.microsoft.com/office/drawing/2014/main" id="{DA8CFB0C-2084-4A15-8F72-BA7C357F4042}"/>
              </a:ext>
            </a:extLst>
          </p:cNvPr>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YURT DIŞI MARKA TESCİL DESTEĞİ</a:t>
            </a:r>
            <a:endParaRPr sz="6000" dirty="0">
              <a:latin typeface="Calibri" panose="020F0502020204030204" pitchFamily="34" charset="0"/>
              <a:cs typeface="Calibri" panose="020F0502020204030204" pitchFamily="34" charset="0"/>
            </a:endParaRPr>
          </a:p>
        </p:txBody>
      </p:sp>
      <p:sp>
        <p:nvSpPr>
          <p:cNvPr id="22" name="Metin kutusu 21">
            <a:extLst>
              <a:ext uri="{FF2B5EF4-FFF2-40B4-BE49-F238E27FC236}">
                <a16:creationId xmlns:a16="http://schemas.microsoft.com/office/drawing/2014/main" id="{F65D8784-96C0-4394-B999-858230871042}"/>
              </a:ext>
            </a:extLst>
          </p:cNvPr>
          <p:cNvSpPr txBox="1"/>
          <p:nvPr/>
        </p:nvSpPr>
        <p:spPr>
          <a:xfrm>
            <a:off x="8679987" y="8686770"/>
            <a:ext cx="7489134" cy="4062651"/>
          </a:xfrm>
          <a:prstGeom prst="rect">
            <a:avLst/>
          </a:prstGeom>
          <a:noFill/>
          <a:ln>
            <a:solidFill>
              <a:srgbClr val="0070C0"/>
            </a:solidFill>
          </a:ln>
        </p:spPr>
        <p:txBody>
          <a:bodyPr wrap="square" rtlCol="0">
            <a:spAutoFit/>
          </a:bodyPr>
          <a:lstStyle/>
          <a:p>
            <a:pPr lvl="0" algn="ctr">
              <a:buClr>
                <a:srgbClr val="990000"/>
              </a:buClr>
              <a:defRPr/>
            </a:pPr>
            <a:endParaRPr lang="tr-TR" sz="2800" b="1" dirty="0">
              <a:solidFill>
                <a:schemeClr val="bg1"/>
              </a:solidFill>
            </a:endParaRPr>
          </a:p>
          <a:p>
            <a:pPr lvl="0" algn="ctr">
              <a:buClr>
                <a:srgbClr val="990000"/>
              </a:buClr>
              <a:defRPr/>
            </a:pPr>
            <a:r>
              <a:rPr lang="tr-TR" sz="3600" b="1" dirty="0">
                <a:solidFill>
                  <a:schemeClr val="bg1"/>
                </a:solidFill>
                <a:latin typeface="Myriad Pro Cond"/>
              </a:rPr>
              <a:t>Destek Oranı : </a:t>
            </a:r>
            <a:r>
              <a:rPr lang="tr-TR" sz="3600" b="1" dirty="0">
                <a:solidFill>
                  <a:srgbClr val="ED3338"/>
                </a:solidFill>
                <a:latin typeface="Myriad Pro Cond"/>
              </a:rPr>
              <a:t>% 50 </a:t>
            </a:r>
          </a:p>
          <a:p>
            <a:pPr lvl="0" algn="ctr">
              <a:buClr>
                <a:srgbClr val="990000"/>
              </a:buClr>
              <a:defRPr/>
            </a:pPr>
            <a:r>
              <a:rPr lang="tr-TR" sz="3600" b="1" dirty="0">
                <a:solidFill>
                  <a:schemeClr val="bg1"/>
                </a:solidFill>
                <a:latin typeface="Myriad Pro Cond"/>
              </a:rPr>
              <a:t>Yıllık Limit </a:t>
            </a:r>
            <a:r>
              <a:rPr lang="tr-TR" sz="3600" b="1" dirty="0">
                <a:solidFill>
                  <a:srgbClr val="ED3338"/>
                </a:solidFill>
                <a:latin typeface="Myriad Pro Cond"/>
              </a:rPr>
              <a:t>750.000 TL / Yıl</a:t>
            </a:r>
          </a:p>
          <a:p>
            <a:pPr lvl="0" algn="ctr">
              <a:buClr>
                <a:srgbClr val="990000"/>
              </a:buClr>
              <a:defRPr/>
            </a:pPr>
            <a:r>
              <a:rPr lang="tr-TR" sz="3600" b="1" dirty="0">
                <a:solidFill>
                  <a:srgbClr val="ED3338"/>
                </a:solidFill>
                <a:latin typeface="Myriad Pro Cond"/>
              </a:rPr>
              <a:t>4 yıl</a:t>
            </a:r>
          </a:p>
          <a:p>
            <a:pPr lvl="0">
              <a:buClr>
                <a:srgbClr val="990000"/>
              </a:buClr>
              <a:defRPr/>
            </a:pPr>
            <a:r>
              <a:rPr lang="tr-TR" sz="3600" b="1" dirty="0">
                <a:solidFill>
                  <a:schemeClr val="bg1"/>
                </a:solidFill>
                <a:latin typeface="Myriad Pro Cond"/>
              </a:rPr>
              <a:t>Hedef Ülkeler: </a:t>
            </a:r>
            <a:r>
              <a:rPr lang="tr-TR" sz="3600" b="1" dirty="0">
                <a:solidFill>
                  <a:srgbClr val="ED3338"/>
                </a:solidFill>
                <a:latin typeface="Myriad Pro Cond"/>
              </a:rPr>
              <a:t>%20</a:t>
            </a:r>
          </a:p>
          <a:p>
            <a:pPr lvl="0">
              <a:buClr>
                <a:srgbClr val="990000"/>
              </a:buClr>
              <a:defRPr/>
            </a:pPr>
            <a:r>
              <a:rPr lang="tr-TR" sz="3600" b="1" dirty="0">
                <a:solidFill>
                  <a:schemeClr val="bg1"/>
                </a:solidFill>
                <a:latin typeface="Myriad Pro Cond"/>
              </a:rPr>
              <a:t>Hedef Sektör: </a:t>
            </a:r>
            <a:r>
              <a:rPr lang="tr-TR" sz="3600" b="1" dirty="0">
                <a:solidFill>
                  <a:srgbClr val="ED3338"/>
                </a:solidFill>
                <a:latin typeface="Myriad Pro Cond"/>
              </a:rPr>
              <a:t>%5</a:t>
            </a:r>
          </a:p>
          <a:p>
            <a:pPr lvl="0" algn="ctr">
              <a:buClr>
                <a:srgbClr val="990000"/>
              </a:buClr>
              <a:defRPr/>
            </a:pPr>
            <a:endParaRPr lang="tr-TR" sz="2800" b="1" dirty="0">
              <a:solidFill>
                <a:schemeClr val="bg1"/>
              </a:solidFill>
            </a:endParaRPr>
          </a:p>
          <a:p>
            <a:pPr lvl="0" algn="ctr">
              <a:buClr>
                <a:srgbClr val="990000"/>
              </a:buClr>
              <a:defRPr/>
            </a:pPr>
            <a:endParaRPr lang="tr-TR" dirty="0">
              <a:solidFill>
                <a:schemeClr val="accent1">
                  <a:lumMod val="50000"/>
                </a:schemeClr>
              </a:solidFill>
            </a:endParaRPr>
          </a:p>
        </p:txBody>
      </p:sp>
      <p:pic>
        <p:nvPicPr>
          <p:cNvPr id="23" name="Rectangle Rectangle" descr="Rectangle Rectangle">
            <a:extLst>
              <a:ext uri="{FF2B5EF4-FFF2-40B4-BE49-F238E27FC236}">
                <a16:creationId xmlns:a16="http://schemas.microsoft.com/office/drawing/2014/main" id="{48D3CE35-D796-4417-B36A-BB60AD26FEE7}"/>
              </a:ext>
            </a:extLst>
          </p:cNvPr>
          <p:cNvPicPr>
            <a:picLocks/>
          </p:cNvPicPr>
          <p:nvPr/>
        </p:nvPicPr>
        <p:blipFill>
          <a:blip r:embed="rId5"/>
          <a:stretch>
            <a:fillRect/>
          </a:stretch>
        </p:blipFill>
        <p:spPr>
          <a:xfrm>
            <a:off x="4037365" y="2568833"/>
            <a:ext cx="16774379" cy="5562796"/>
          </a:xfrm>
          <a:prstGeom prst="rect">
            <a:avLst/>
          </a:prstGeom>
          <a:effectLst/>
        </p:spPr>
      </p:pic>
      <p:sp>
        <p:nvSpPr>
          <p:cNvPr id="24" name="Metin kutusu 23">
            <a:extLst>
              <a:ext uri="{FF2B5EF4-FFF2-40B4-BE49-F238E27FC236}">
                <a16:creationId xmlns:a16="http://schemas.microsoft.com/office/drawing/2014/main" id="{AFA1CF19-3343-4CFE-9A23-089CC8CBF424}"/>
              </a:ext>
            </a:extLst>
          </p:cNvPr>
          <p:cNvSpPr txBox="1"/>
          <p:nvPr/>
        </p:nvSpPr>
        <p:spPr>
          <a:xfrm>
            <a:off x="4759360" y="2821778"/>
            <a:ext cx="15746564" cy="505690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rgbClr val="D8AD65"/>
                </a:solidFill>
                <a:latin typeface="Myriad Pro Cond"/>
                <a:cs typeface="Arial" pitchFamily="34" charset="0"/>
              </a:rPr>
              <a:t>Yurt içi marka tescil belgesine sahip olunan markaların</a:t>
            </a:r>
          </a:p>
          <a:p>
            <a:pPr lvl="2" indent="0" defTabSz="914400" hangingPunct="1">
              <a:buClr>
                <a:srgbClr val="990000"/>
              </a:buClr>
              <a:defRPr/>
            </a:pPr>
            <a:endParaRPr lang="tr-TR" sz="3600" b="1" dirty="0">
              <a:solidFill>
                <a:schemeClr val="bg1"/>
              </a:solidFill>
              <a:latin typeface="Myriad Pro Cond"/>
              <a:cs typeface="Arial" pitchFamily="34" charset="0"/>
            </a:endParaRPr>
          </a:p>
          <a:p>
            <a:pPr marL="457200" lvl="2" indent="-457200" defTabSz="914400" hangingPunct="1">
              <a:buClr>
                <a:srgbClr val="990000"/>
              </a:buClr>
              <a:buFont typeface="Arial" panose="020B0604020202020204" pitchFamily="34" charset="0"/>
              <a:buChar char="•"/>
              <a:defRPr/>
            </a:pPr>
            <a:r>
              <a:rPr lang="tr-TR" sz="3600" b="1" dirty="0">
                <a:solidFill>
                  <a:srgbClr val="ED3338"/>
                </a:solidFill>
                <a:latin typeface="Myriad Pro Cond"/>
                <a:sym typeface="Myriad Pro Condensed"/>
              </a:rPr>
              <a:t>Yurt dışı tescili giderleri</a:t>
            </a:r>
          </a:p>
          <a:p>
            <a:pPr lvl="2" indent="0" defTabSz="914400" hangingPunct="1">
              <a:buClr>
                <a:srgbClr val="990000"/>
              </a:buClr>
              <a:defRPr/>
            </a:pPr>
            <a:r>
              <a:rPr lang="tr-TR" sz="3600" b="1" dirty="0">
                <a:solidFill>
                  <a:schemeClr val="bg1"/>
                </a:solidFill>
                <a:latin typeface="Myriad Pro Cond"/>
                <a:cs typeface="Arial" pitchFamily="34" charset="0"/>
              </a:rPr>
              <a:t>(</a:t>
            </a:r>
            <a:r>
              <a:rPr lang="tr-TR" sz="3600" dirty="0">
                <a:solidFill>
                  <a:schemeClr val="bg1"/>
                </a:solidFill>
                <a:latin typeface="Myriad Pro Cond"/>
              </a:rPr>
              <a:t>marka/patent bürosu hizmet, danışmanlık giderleri, markanın o ülkede başka bir şirket adına tescil ettirilip ettirilmediğine ilişkin olarak yapılacak araştırma, inceleme, avukatlık ile ilgili bütün zorunlu giderleri )</a:t>
            </a:r>
            <a:endParaRPr lang="tr-TR" sz="3600" b="1" dirty="0">
              <a:solidFill>
                <a:schemeClr val="bg1"/>
              </a:solidFill>
              <a:latin typeface="Myriad Pro Cond"/>
              <a:cs typeface="Arial" pitchFamily="34" charset="0"/>
            </a:endParaRPr>
          </a:p>
          <a:p>
            <a:pPr marL="457200" lvl="2" indent="-457200" defTabSz="914400" hangingPunct="1">
              <a:buClr>
                <a:srgbClr val="990000"/>
              </a:buClr>
              <a:buFont typeface="Arial" panose="020B0604020202020204" pitchFamily="34" charset="0"/>
              <a:buChar char="•"/>
              <a:defRPr/>
            </a:pPr>
            <a:r>
              <a:rPr lang="tr-TR" sz="3600" b="1" dirty="0">
                <a:solidFill>
                  <a:srgbClr val="ED3338"/>
                </a:solidFill>
                <a:latin typeface="Myriad Pro Cond"/>
              </a:rPr>
              <a:t>Yurt dışı tescilin korunması giderleri</a:t>
            </a:r>
          </a:p>
          <a:p>
            <a:pPr lvl="2" indent="0" defTabSz="914400" hangingPunct="1">
              <a:buClr>
                <a:srgbClr val="990000"/>
              </a:buClr>
              <a:defRPr/>
            </a:pPr>
            <a:r>
              <a:rPr lang="tr-TR" sz="3600" dirty="0">
                <a:solidFill>
                  <a:schemeClr val="bg1"/>
                </a:solidFill>
                <a:latin typeface="Myriad Pro Cond"/>
              </a:rPr>
              <a:t>(Yurt dışında tescil ettirilmiş markalarının korunmasına ilişkin avukatlık giderleri)</a:t>
            </a:r>
          </a:p>
        </p:txBody>
      </p:sp>
    </p:spTree>
    <p:extLst>
      <p:ext uri="{BB962C8B-B14F-4D97-AF65-F5344CB8AC3E}">
        <p14:creationId xmlns:p14="http://schemas.microsoft.com/office/powerpoint/2010/main" val="28083562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982528" cy="38648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095992" y="4641088"/>
            <a:ext cx="10567966" cy="4022098"/>
          </a:xfrm>
          <a:prstGeom prst="rect">
            <a:avLst/>
          </a:prstGeom>
        </p:spPr>
      </p:pic>
      <p:sp>
        <p:nvSpPr>
          <p:cNvPr id="41" name="YENİ NESİL İHRACAT DESTEKLERİ  VE…"/>
          <p:cNvSpPr txBox="1"/>
          <p:nvPr/>
        </p:nvSpPr>
        <p:spPr>
          <a:xfrm>
            <a:off x="7586552" y="4436623"/>
            <a:ext cx="9586846"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PAZARA GİRİŞ BELGESİ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Rectangle Rectangle" descr="Rectangle Rectangle">
            <a:extLst>
              <a:ext uri="{FF2B5EF4-FFF2-40B4-BE49-F238E27FC236}">
                <a16:creationId xmlns:a16="http://schemas.microsoft.com/office/drawing/2014/main" id="{088D167C-D813-4FE2-BFB1-FCD6FC46338B}"/>
              </a:ext>
            </a:extLst>
          </p:cNvPr>
          <p:cNvPicPr>
            <a:picLocks/>
          </p:cNvPicPr>
          <p:nvPr/>
        </p:nvPicPr>
        <p:blipFill>
          <a:blip r:embed="rId2"/>
          <a:stretch>
            <a:fillRect/>
          </a:stretch>
        </p:blipFill>
        <p:spPr>
          <a:xfrm>
            <a:off x="4348974" y="2657818"/>
            <a:ext cx="16245443" cy="4215095"/>
          </a:xfrm>
          <a:prstGeom prst="rect">
            <a:avLst/>
          </a:prstGeom>
          <a:effectLst/>
        </p:spPr>
      </p:pic>
      <p:grpSp>
        <p:nvGrpSpPr>
          <p:cNvPr id="2" name="Shape">
            <a:extLst>
              <a:ext uri="{FF2B5EF4-FFF2-40B4-BE49-F238E27FC236}">
                <a16:creationId xmlns:a16="http://schemas.microsoft.com/office/drawing/2014/main" id="{157BFAB0-947C-4ABC-90EE-7757093EEA6A}"/>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50AB4209-62CC-44DE-AF62-C6592A61C382}"/>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2673E3B3-C901-4F58-9013-9610C2046667}"/>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365FCEC2-6075-4389-8760-CE7257E512D9}"/>
              </a:ext>
            </a:extLst>
          </p:cNvPr>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E7C0931F-7F76-4A60-B4E2-23CEB33E82F9}"/>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711CE826-7008-45EE-8130-758BF952FD0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D29D4CFD-4191-4BC7-8E13-059B3C4DEB24}"/>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E5B52199-F71A-4264-9D0B-D86217900BBF}"/>
              </a:ext>
            </a:extLst>
          </p:cNvPr>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C17C3FA9-D8AD-46FD-867B-09D4D037FA13}"/>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3ED20A81-F8F9-48C5-819D-5CAB20ED12D5}"/>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B3A37A78-78DF-45D5-B59B-16BFB7B2FDF4}"/>
              </a:ext>
            </a:extLst>
          </p:cNvPr>
          <p:cNvGrpSpPr/>
          <p:nvPr/>
        </p:nvGrpSpPr>
        <p:grpSpPr>
          <a:xfrm>
            <a:off x="4965453" y="953881"/>
            <a:ext cx="15556672" cy="1394492"/>
            <a:chOff x="-12700" y="-12699"/>
            <a:chExt cx="12192954" cy="1394491"/>
          </a:xfrm>
        </p:grpSpPr>
        <p:grpSp>
          <p:nvGrpSpPr>
            <p:cNvPr id="13" name="Rectangle">
              <a:extLst>
                <a:ext uri="{FF2B5EF4-FFF2-40B4-BE49-F238E27FC236}">
                  <a16:creationId xmlns:a16="http://schemas.microsoft.com/office/drawing/2014/main" id="{9F4FEFD9-B5E6-4C1A-928B-A448B2062134}"/>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0D240AA8-E79D-4A64-9A26-4E9BCF57D1C1}"/>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BB6034F9-EA28-472B-BC12-C9E026EA2F65}"/>
                  </a:ext>
                </a:extLst>
              </p:cNvPr>
              <p:cNvPicPr>
                <a:picLocks/>
              </p:cNvPicPr>
              <p:nvPr/>
            </p:nvPicPr>
            <p:blipFill>
              <a:blip r:embed="rId5"/>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D418E6FA-F2EE-441C-9105-41BEDAB71F65}"/>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CDF20DE0-3F35-4AC8-BDF4-7D39E8A7C35A}"/>
              </a:ext>
            </a:extLst>
          </p:cNvPr>
          <p:cNvSpPr txBox="1"/>
          <p:nvPr/>
        </p:nvSpPr>
        <p:spPr>
          <a:xfrm>
            <a:off x="5242545" y="1052178"/>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PAZARA GİRİŞ BELGESİ DESTEĞİ</a:t>
            </a:r>
            <a:endParaRPr sz="6000" dirty="0">
              <a:latin typeface="Calibri" panose="020F0502020204030204" pitchFamily="34" charset="0"/>
              <a:cs typeface="Calibri" panose="020F0502020204030204" pitchFamily="34" charset="0"/>
            </a:endParaRPr>
          </a:p>
        </p:txBody>
      </p:sp>
      <p:sp>
        <p:nvSpPr>
          <p:cNvPr id="27" name="Yuvarlatılmış Dikdörtgen 13">
            <a:extLst>
              <a:ext uri="{FF2B5EF4-FFF2-40B4-BE49-F238E27FC236}">
                <a16:creationId xmlns:a16="http://schemas.microsoft.com/office/drawing/2014/main" id="{4B876FE5-BBA9-4C68-9B22-A403DC75935F}"/>
              </a:ext>
            </a:extLst>
          </p:cNvPr>
          <p:cNvSpPr/>
          <p:nvPr/>
        </p:nvSpPr>
        <p:spPr>
          <a:xfrm>
            <a:off x="6959994" y="7127276"/>
            <a:ext cx="11460221" cy="333824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Metin kutusu 28">
            <a:extLst>
              <a:ext uri="{FF2B5EF4-FFF2-40B4-BE49-F238E27FC236}">
                <a16:creationId xmlns:a16="http://schemas.microsoft.com/office/drawing/2014/main" id="{E951479E-7F68-492D-8AEA-E99DC418BE1C}"/>
              </a:ext>
            </a:extLst>
          </p:cNvPr>
          <p:cNvSpPr txBox="1"/>
          <p:nvPr/>
        </p:nvSpPr>
        <p:spPr>
          <a:xfrm>
            <a:off x="6959994" y="7240245"/>
            <a:ext cx="11085960" cy="3016210"/>
          </a:xfrm>
          <a:prstGeom prst="rect">
            <a:avLst/>
          </a:prstGeom>
          <a:noFill/>
        </p:spPr>
        <p:txBody>
          <a:bodyPr wrap="square" rtlCol="0">
            <a:spAutoFit/>
          </a:bodyPr>
          <a:lstStyle/>
          <a:p>
            <a:pPr algn="ctr">
              <a:tabLst>
                <a:tab pos="1431925" algn="l"/>
              </a:tabLst>
            </a:pPr>
            <a:endParaRPr lang="tr-TR" sz="2400" b="1" dirty="0">
              <a:solidFill>
                <a:srgbClr val="D8AD65"/>
              </a:solidFill>
              <a:latin typeface="Arial" panose="020B0604020202020204" pitchFamily="34" charset="0"/>
              <a:cs typeface="Arial" panose="020B0604020202020204" pitchFamily="34" charset="0"/>
            </a:endParaRPr>
          </a:p>
          <a:p>
            <a:pPr marL="571500" indent="-571500" algn="ctr">
              <a:buFont typeface="Arial" panose="020B0604020202020204" pitchFamily="34" charset="0"/>
              <a:buChar char="•"/>
              <a:tabLst>
                <a:tab pos="1431925" algn="l"/>
              </a:tabLst>
            </a:pPr>
            <a:r>
              <a:rPr lang="tr-TR" sz="3600" b="1" dirty="0">
                <a:solidFill>
                  <a:srgbClr val="D8AD65"/>
                </a:solidFill>
                <a:latin typeface="Myriad Pro Cond"/>
                <a:cs typeface="Arial" panose="020B0604020202020204" pitchFamily="34" charset="0"/>
              </a:rPr>
              <a:t>Pazara Giriş Belgeleri </a:t>
            </a:r>
          </a:p>
          <a:p>
            <a:pPr marL="571500" indent="-571500" algn="ctr">
              <a:buFont typeface="Arial" panose="020B0604020202020204" pitchFamily="34" charset="0"/>
              <a:buChar char="•"/>
              <a:tabLst>
                <a:tab pos="1431925" algn="l"/>
              </a:tabLst>
            </a:pPr>
            <a:r>
              <a:rPr lang="tr-TR" sz="3600" b="1" dirty="0">
                <a:solidFill>
                  <a:srgbClr val="D8AD65"/>
                </a:solidFill>
                <a:latin typeface="Myriad Pro Cond"/>
                <a:cs typeface="Arial" panose="020B0604020202020204" pitchFamily="34" charset="0"/>
              </a:rPr>
              <a:t>Ruhsatlandırma ve Kayıt İşlemleri Giderleri </a:t>
            </a:r>
          </a:p>
          <a:p>
            <a:pPr algn="ctr"/>
            <a:endParaRPr lang="tr-TR" dirty="0">
              <a:latin typeface="Myriad Pro Cond"/>
            </a:endParaRPr>
          </a:p>
          <a:p>
            <a:pPr lvl="0" algn="ctr">
              <a:buClr>
                <a:srgbClr val="990000"/>
              </a:buClr>
              <a:defRPr/>
            </a:pPr>
            <a:r>
              <a:rPr lang="tr-TR" sz="3600" b="1" dirty="0">
                <a:solidFill>
                  <a:schemeClr val="bg1"/>
                </a:solidFill>
                <a:latin typeface="Myriad Pro Cond"/>
              </a:rPr>
              <a:t>Destek Oranı : </a:t>
            </a:r>
            <a:r>
              <a:rPr lang="tr-TR" sz="3600" b="1" dirty="0">
                <a:solidFill>
                  <a:srgbClr val="ED3338"/>
                </a:solidFill>
                <a:latin typeface="Myriad Pro Cond"/>
              </a:rPr>
              <a:t>% 50 </a:t>
            </a:r>
          </a:p>
          <a:p>
            <a:pPr lvl="0" algn="ctr">
              <a:buClr>
                <a:srgbClr val="990000"/>
              </a:buClr>
              <a:defRPr/>
            </a:pPr>
            <a:r>
              <a:rPr lang="tr-TR" sz="3600" b="1" dirty="0">
                <a:solidFill>
                  <a:schemeClr val="bg1"/>
                </a:solidFill>
                <a:latin typeface="Myriad Pro Cond"/>
              </a:rPr>
              <a:t>Yıllık Limit </a:t>
            </a:r>
            <a:r>
              <a:rPr lang="tr-TR" sz="3600" b="1" dirty="0">
                <a:solidFill>
                  <a:srgbClr val="ED3338"/>
                </a:solidFill>
                <a:latin typeface="Myriad Pro Cond"/>
              </a:rPr>
              <a:t>4.000.000 TL / Yıl</a:t>
            </a:r>
          </a:p>
        </p:txBody>
      </p:sp>
      <p:pic>
        <p:nvPicPr>
          <p:cNvPr id="31" name="Image" descr="Image">
            <a:extLst>
              <a:ext uri="{FF2B5EF4-FFF2-40B4-BE49-F238E27FC236}">
                <a16:creationId xmlns:a16="http://schemas.microsoft.com/office/drawing/2014/main" id="{D7038607-FEFE-42FA-A039-E0A009A4B18E}"/>
              </a:ext>
            </a:extLst>
          </p:cNvPr>
          <p:cNvPicPr>
            <a:picLocks noChangeAspect="1"/>
          </p:cNvPicPr>
          <p:nvPr/>
        </p:nvPicPr>
        <p:blipFill>
          <a:blip r:embed="rId6"/>
          <a:stretch>
            <a:fillRect/>
          </a:stretch>
        </p:blipFill>
        <p:spPr>
          <a:xfrm>
            <a:off x="3346985" y="10717769"/>
            <a:ext cx="2432937" cy="2433029"/>
          </a:xfrm>
          <a:prstGeom prst="rect">
            <a:avLst/>
          </a:prstGeom>
          <a:ln w="3175" cap="flat">
            <a:noFill/>
            <a:miter lim="400000"/>
          </a:ln>
          <a:effectLst/>
        </p:spPr>
      </p:pic>
      <p:sp>
        <p:nvSpPr>
          <p:cNvPr id="32" name="Dikdörtgen 31">
            <a:extLst>
              <a:ext uri="{FF2B5EF4-FFF2-40B4-BE49-F238E27FC236}">
                <a16:creationId xmlns:a16="http://schemas.microsoft.com/office/drawing/2014/main" id="{FC69788E-3F68-4464-9C51-ADCCF6EE77B9}"/>
              </a:ext>
            </a:extLst>
          </p:cNvPr>
          <p:cNvSpPr/>
          <p:nvPr/>
        </p:nvSpPr>
        <p:spPr>
          <a:xfrm>
            <a:off x="3791832" y="11641895"/>
            <a:ext cx="1358685" cy="584775"/>
          </a:xfrm>
          <a:prstGeom prst="rect">
            <a:avLst/>
          </a:prstGeom>
        </p:spPr>
        <p:txBody>
          <a:bodyPr wrap="square">
            <a:spAutoFit/>
          </a:bodyPr>
          <a:lstStyle/>
          <a:p>
            <a:r>
              <a:rPr lang="tr-TR" sz="3200" b="1" dirty="0">
                <a:solidFill>
                  <a:srgbClr val="FFFFFF"/>
                </a:solidFill>
                <a:latin typeface="Myriad Pro Cond"/>
                <a:sym typeface="Myriad Pro Condensed"/>
              </a:rPr>
              <a:t>YENİ</a:t>
            </a:r>
          </a:p>
        </p:txBody>
      </p:sp>
      <p:sp>
        <p:nvSpPr>
          <p:cNvPr id="23" name="Metin kutusu 22">
            <a:extLst>
              <a:ext uri="{FF2B5EF4-FFF2-40B4-BE49-F238E27FC236}">
                <a16:creationId xmlns:a16="http://schemas.microsoft.com/office/drawing/2014/main" id="{6F8EC534-085A-40E0-BE1A-442A89884BA3}"/>
              </a:ext>
            </a:extLst>
          </p:cNvPr>
          <p:cNvSpPr txBox="1"/>
          <p:nvPr/>
        </p:nvSpPr>
        <p:spPr>
          <a:xfrm>
            <a:off x="4871284" y="2602737"/>
            <a:ext cx="15263379" cy="428746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a:buClr>
                <a:srgbClr val="990000"/>
              </a:buClr>
            </a:pPr>
            <a:r>
              <a:rPr lang="tr-TR" sz="3600" b="1" dirty="0">
                <a:solidFill>
                  <a:srgbClr val="D8AD65"/>
                </a:solidFill>
              </a:rPr>
              <a:t>Akredite edilmiş kurum ve/veya kuruluşlardan alınacak;</a:t>
            </a:r>
          </a:p>
          <a:p>
            <a:pPr lvl="2" indent="0">
              <a:buClr>
                <a:srgbClr val="990000"/>
              </a:buClr>
            </a:pPr>
            <a:endParaRPr lang="tr-TR" sz="3600" b="1" dirty="0">
              <a:solidFill>
                <a:srgbClr val="D8AD65"/>
              </a:solidFill>
            </a:endParaRPr>
          </a:p>
          <a:p>
            <a:pPr lvl="2" indent="0">
              <a:buClr>
                <a:srgbClr val="990000"/>
              </a:buClr>
            </a:pPr>
            <a:r>
              <a:rPr lang="tr-TR" sz="3600" b="1" dirty="0"/>
              <a:t> </a:t>
            </a:r>
            <a:r>
              <a:rPr lang="tr-TR" sz="3600" b="1" dirty="0">
                <a:solidFill>
                  <a:schemeClr val="bg1"/>
                </a:solidFill>
                <a:latin typeface="Myriad Pro Cond"/>
              </a:rPr>
              <a:t>Belge/Sertifikalar,</a:t>
            </a:r>
          </a:p>
          <a:p>
            <a:pPr lvl="2" indent="0">
              <a:buClr>
                <a:srgbClr val="990000"/>
              </a:buClr>
            </a:pPr>
            <a:r>
              <a:rPr lang="tr-TR" sz="3600" b="1" dirty="0">
                <a:solidFill>
                  <a:schemeClr val="bg1"/>
                </a:solidFill>
                <a:latin typeface="Myriad Pro Cond"/>
              </a:rPr>
              <a:t>Test/analiz raporu giderleri,</a:t>
            </a:r>
          </a:p>
          <a:p>
            <a:pPr lvl="2" indent="0">
              <a:buClr>
                <a:srgbClr val="990000"/>
              </a:buClr>
            </a:pPr>
            <a:r>
              <a:rPr lang="tr-TR" sz="3600" b="1" dirty="0">
                <a:solidFill>
                  <a:schemeClr val="bg1"/>
                </a:solidFill>
                <a:latin typeface="Myriad Pro Cond"/>
              </a:rPr>
              <a:t>Tarım ürünlerine ilişkin laboratuvar analizleri ve belgelendirme giderleri,</a:t>
            </a:r>
          </a:p>
          <a:p>
            <a:pPr lvl="2" indent="0">
              <a:buClr>
                <a:srgbClr val="990000"/>
              </a:buClr>
            </a:pPr>
            <a:r>
              <a:rPr lang="tr-TR" sz="3600" b="1" dirty="0">
                <a:solidFill>
                  <a:schemeClr val="bg1"/>
                </a:solidFill>
                <a:latin typeface="Myriad Pro Cond"/>
              </a:rPr>
              <a:t>İlaç ruhsatlandırma ve tıbbi cihaz kayıt giderleri desteklenir.</a:t>
            </a:r>
          </a:p>
          <a:p>
            <a:pPr marL="0" marR="0" indent="0" algn="ctr" defTabSz="2438338" rtl="0" fontAlgn="auto" latinLnBrk="0" hangingPunct="0">
              <a:lnSpc>
                <a:spcPct val="100000"/>
              </a:lnSpc>
              <a:spcBef>
                <a:spcPts val="0"/>
              </a:spcBef>
              <a:spcAft>
                <a:spcPts val="0"/>
              </a:spcAft>
              <a:buClrTx/>
              <a:buSzTx/>
              <a:buFontTx/>
              <a:buNone/>
              <a:tabLst/>
            </a:pPr>
            <a:endParaRPr kumimoji="0" lang="tr-TR" sz="2200" b="0" i="0" u="none" strike="noStrike" cap="none" spc="0" normalizeH="0" baseline="0" dirty="0">
              <a:ln>
                <a:noFill/>
              </a:ln>
              <a:solidFill>
                <a:srgbClr val="5E5E5E"/>
              </a:solidFill>
              <a:effectLst/>
              <a:uFillTx/>
              <a:latin typeface="+mn-lt"/>
              <a:ea typeface="+mn-ea"/>
              <a:cs typeface="+mn-cs"/>
              <a:sym typeface="Helvetica Neue"/>
            </a:endParaRPr>
          </a:p>
        </p:txBody>
      </p:sp>
      <p:sp>
        <p:nvSpPr>
          <p:cNvPr id="24" name="Metin kutusu 23">
            <a:extLst>
              <a:ext uri="{FF2B5EF4-FFF2-40B4-BE49-F238E27FC236}">
                <a16:creationId xmlns:a16="http://schemas.microsoft.com/office/drawing/2014/main" id="{531ACA90-CCD4-4A76-925E-C80C1983150C}"/>
              </a:ext>
            </a:extLst>
          </p:cNvPr>
          <p:cNvSpPr txBox="1"/>
          <p:nvPr/>
        </p:nvSpPr>
        <p:spPr>
          <a:xfrm>
            <a:off x="5779922" y="11004994"/>
            <a:ext cx="17919716" cy="224075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l" defTabSz="2438338" rtl="0" fontAlgn="auto" latinLnBrk="0" hangingPunct="0">
              <a:lnSpc>
                <a:spcPct val="150000"/>
              </a:lnSpc>
              <a:spcBef>
                <a:spcPts val="0"/>
              </a:spcBef>
              <a:spcAft>
                <a:spcPts val="0"/>
              </a:spcAft>
              <a:buClrTx/>
              <a:buSzTx/>
              <a:buFontTx/>
              <a:buNone/>
              <a:tabLst/>
            </a:pPr>
            <a:r>
              <a:rPr kumimoji="0" lang="tr-TR" sz="2400" b="1" i="0" u="sng" strike="noStrike" cap="none" spc="0" normalizeH="0" baseline="0" dirty="0">
                <a:ln>
                  <a:noFill/>
                </a:ln>
                <a:solidFill>
                  <a:srgbClr val="E43033"/>
                </a:solidFill>
                <a:effectLst/>
                <a:uFillTx/>
                <a:latin typeface="Myriad Pro Cond"/>
                <a:sym typeface="Helvetica Neue"/>
              </a:rPr>
              <a:t>*</a:t>
            </a:r>
            <a:r>
              <a:rPr kumimoji="0" lang="tr-TR" sz="2400" b="1" i="0" u="sng" strike="noStrike" cap="none" spc="0" normalizeH="0" baseline="0" dirty="0">
                <a:ln>
                  <a:noFill/>
                </a:ln>
                <a:solidFill>
                  <a:srgbClr val="FF0000"/>
                </a:solidFill>
                <a:effectLst/>
                <a:uFillTx/>
                <a:latin typeface="Myriad Pro Cond"/>
                <a:sym typeface="Helvetica Neue"/>
              </a:rPr>
              <a:t>RUHSATLANDIRMA VE KAYIT GİDERLERİ DESTEK KAPSAMINA ALINDI.</a:t>
            </a:r>
          </a:p>
          <a:p>
            <a:pPr marL="0" marR="0" indent="0" algn="l" defTabSz="2438338" rtl="0" fontAlgn="auto" latinLnBrk="0" hangingPunct="0">
              <a:lnSpc>
                <a:spcPct val="150000"/>
              </a:lnSpc>
              <a:spcBef>
                <a:spcPts val="0"/>
              </a:spcBef>
              <a:spcAft>
                <a:spcPts val="0"/>
              </a:spcAft>
              <a:buClrTx/>
              <a:buSzTx/>
              <a:buFontTx/>
              <a:buNone/>
              <a:tabLst/>
            </a:pPr>
            <a:r>
              <a:rPr lang="tr-TR" sz="2400" b="1" u="sng" dirty="0">
                <a:solidFill>
                  <a:srgbClr val="FF0000"/>
                </a:solidFill>
                <a:latin typeface="Myriad Pro Cond"/>
              </a:rPr>
              <a:t>*ÜRÜN BELGELERİNİN YANI SIRA SİSTEM BELGELERİNE İLİŞKİN YENİLEME GİDERLERİ DESTEK KAPSAMINDA ALINDI.</a:t>
            </a:r>
          </a:p>
          <a:p>
            <a:pPr algn="l">
              <a:lnSpc>
                <a:spcPct val="150000"/>
              </a:lnSpc>
            </a:pPr>
            <a:r>
              <a:rPr kumimoji="0" lang="tr-TR" sz="2400" b="1" i="0" u="sng" strike="noStrike" cap="none" spc="0" normalizeH="0" baseline="0" dirty="0">
                <a:ln>
                  <a:noFill/>
                </a:ln>
                <a:solidFill>
                  <a:srgbClr val="FF0000"/>
                </a:solidFill>
                <a:effectLst/>
                <a:uFillTx/>
                <a:latin typeface="Myriad Pro Cond"/>
                <a:sym typeface="Helvetica Neue"/>
              </a:rPr>
              <a:t>*</a:t>
            </a:r>
            <a:r>
              <a:rPr lang="tr-TR" sz="2400" b="1" u="sng" dirty="0">
                <a:solidFill>
                  <a:srgbClr val="FF0000"/>
                </a:solidFill>
                <a:latin typeface="Myriad Pro Cond"/>
              </a:rPr>
              <a:t>SONUCUNDA BELGE/SERTİFİKA DÜZENLENMEKSİZİN TÜM TEST/ANALİZ RAPORLARI DESTEK KAPSAMINA ALINDI.</a:t>
            </a:r>
          </a:p>
          <a:p>
            <a:pPr marL="0" marR="0" indent="0" algn="l" defTabSz="2438338" rtl="0" fontAlgn="auto" latinLnBrk="0" hangingPunct="0">
              <a:lnSpc>
                <a:spcPct val="150000"/>
              </a:lnSpc>
              <a:spcBef>
                <a:spcPts val="0"/>
              </a:spcBef>
              <a:spcAft>
                <a:spcPts val="0"/>
              </a:spcAft>
              <a:buClrTx/>
              <a:buSzTx/>
              <a:buFontTx/>
              <a:buNone/>
              <a:tabLst/>
            </a:pPr>
            <a:endParaRPr kumimoji="0" lang="tr-TR" sz="2200" b="1" i="0" u="sng" strike="noStrike" cap="none" spc="0" normalizeH="0" baseline="0" dirty="0">
              <a:ln>
                <a:noFill/>
              </a:ln>
              <a:solidFill>
                <a:srgbClr val="E43033"/>
              </a:solidFill>
              <a:effectLst/>
              <a:uFillTx/>
              <a:latin typeface="+mn-lt"/>
              <a:ea typeface="+mn-ea"/>
              <a:cs typeface="+mn-cs"/>
              <a:sym typeface="Helvetica Neue"/>
            </a:endParaRPr>
          </a:p>
        </p:txBody>
      </p:sp>
    </p:spTree>
    <p:extLst>
      <p:ext uri="{BB962C8B-B14F-4D97-AF65-F5344CB8AC3E}">
        <p14:creationId xmlns:p14="http://schemas.microsoft.com/office/powerpoint/2010/main" val="23374628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KÜRESEL TEDARİK ZİNCİRİ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94005766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hape">
            <a:extLst>
              <a:ext uri="{FF2B5EF4-FFF2-40B4-BE49-F238E27FC236}">
                <a16:creationId xmlns:a16="http://schemas.microsoft.com/office/drawing/2014/main" id="{D8AD84CB-EFA1-4990-9F03-DA6357993AAA}"/>
              </a:ext>
            </a:extLst>
          </p:cNvPr>
          <p:cNvGrpSpPr/>
          <p:nvPr/>
        </p:nvGrpSpPr>
        <p:grpSpPr>
          <a:xfrm>
            <a:off x="260770" y="-47558"/>
            <a:ext cx="2743813" cy="9523468"/>
            <a:chOff x="0" y="0"/>
            <a:chExt cx="2438012" cy="9523467"/>
          </a:xfrm>
        </p:grpSpPr>
        <p:sp>
          <p:nvSpPr>
            <p:cNvPr id="4" name="Shape">
              <a:extLst>
                <a:ext uri="{FF2B5EF4-FFF2-40B4-BE49-F238E27FC236}">
                  <a16:creationId xmlns:a16="http://schemas.microsoft.com/office/drawing/2014/main" id="{D0EF8AD6-1DDC-49F4-A88E-6E16E7D5043B}"/>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5" name="Shape Shape" descr="Shape Shape">
              <a:extLst>
                <a:ext uri="{FF2B5EF4-FFF2-40B4-BE49-F238E27FC236}">
                  <a16:creationId xmlns:a16="http://schemas.microsoft.com/office/drawing/2014/main" id="{B1540AC7-92E2-41A1-A7B6-2E4D6422BC14}"/>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6" name="Ticaret Bakanlığı Logo Altın Arma TR.png" descr="Ticaret Bakanlığı Logo Altın Arma TR.png">
            <a:extLst>
              <a:ext uri="{FF2B5EF4-FFF2-40B4-BE49-F238E27FC236}">
                <a16:creationId xmlns:a16="http://schemas.microsoft.com/office/drawing/2014/main" id="{5410A2FC-E089-441F-9117-E87F587F7A24}"/>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7" name="Shape">
            <a:extLst>
              <a:ext uri="{FF2B5EF4-FFF2-40B4-BE49-F238E27FC236}">
                <a16:creationId xmlns:a16="http://schemas.microsoft.com/office/drawing/2014/main" id="{843CEEF9-4F9E-4831-96C4-FA6AF5E315B1}"/>
              </a:ext>
            </a:extLst>
          </p:cNvPr>
          <p:cNvGrpSpPr/>
          <p:nvPr/>
        </p:nvGrpSpPr>
        <p:grpSpPr>
          <a:xfrm>
            <a:off x="21101362" y="-39495"/>
            <a:ext cx="3021866" cy="9523469"/>
            <a:chOff x="0" y="0"/>
            <a:chExt cx="2438012" cy="9523467"/>
          </a:xfrm>
        </p:grpSpPr>
        <p:sp>
          <p:nvSpPr>
            <p:cNvPr id="8" name="Shape">
              <a:extLst>
                <a:ext uri="{FF2B5EF4-FFF2-40B4-BE49-F238E27FC236}">
                  <a16:creationId xmlns:a16="http://schemas.microsoft.com/office/drawing/2014/main" id="{24430B2B-64BF-40A0-BFEA-E2ACECFFEEA4}"/>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9" name="Shape Shape" descr="Shape Shape">
              <a:extLst>
                <a:ext uri="{FF2B5EF4-FFF2-40B4-BE49-F238E27FC236}">
                  <a16:creationId xmlns:a16="http://schemas.microsoft.com/office/drawing/2014/main" id="{5D757C20-68BC-4922-91FE-CCC5CB267268}"/>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0" name="Ticaret Bakanlığı Logo Altın Arma TR.png" descr="Ticaret Bakanlığı Logo Altın Arma TR.png">
            <a:extLst>
              <a:ext uri="{FF2B5EF4-FFF2-40B4-BE49-F238E27FC236}">
                <a16:creationId xmlns:a16="http://schemas.microsoft.com/office/drawing/2014/main" id="{91C05391-1269-46F2-882D-B04EE14C42FF}"/>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1" name="YENİ NESİL İHRACAT DESTEKLERİ…">
            <a:extLst>
              <a:ext uri="{FF2B5EF4-FFF2-40B4-BE49-F238E27FC236}">
                <a16:creationId xmlns:a16="http://schemas.microsoft.com/office/drawing/2014/main" id="{3241E474-C30A-4144-875D-13CE7E3224F7}"/>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2" name="YENİ NESİL İHRACAT DESTEKLERİ…">
            <a:extLst>
              <a:ext uri="{FF2B5EF4-FFF2-40B4-BE49-F238E27FC236}">
                <a16:creationId xmlns:a16="http://schemas.microsoft.com/office/drawing/2014/main" id="{B69DE614-7DF4-4A62-B2F4-48C696CBB0E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3" name="Group">
            <a:extLst>
              <a:ext uri="{FF2B5EF4-FFF2-40B4-BE49-F238E27FC236}">
                <a16:creationId xmlns:a16="http://schemas.microsoft.com/office/drawing/2014/main" id="{EBC37749-D83B-4F14-9AC5-3578A6E02B98}"/>
              </a:ext>
            </a:extLst>
          </p:cNvPr>
          <p:cNvGrpSpPr/>
          <p:nvPr/>
        </p:nvGrpSpPr>
        <p:grpSpPr>
          <a:xfrm>
            <a:off x="4965453" y="953881"/>
            <a:ext cx="15556672" cy="1394492"/>
            <a:chOff x="-12700" y="-12699"/>
            <a:chExt cx="12192954" cy="1394491"/>
          </a:xfrm>
        </p:grpSpPr>
        <p:grpSp>
          <p:nvGrpSpPr>
            <p:cNvPr id="14" name="Rectangle">
              <a:extLst>
                <a:ext uri="{FF2B5EF4-FFF2-40B4-BE49-F238E27FC236}">
                  <a16:creationId xmlns:a16="http://schemas.microsoft.com/office/drawing/2014/main" id="{93A11AD5-04C7-4429-AF57-403055A3E629}"/>
                </a:ext>
              </a:extLst>
            </p:cNvPr>
            <p:cNvGrpSpPr/>
            <p:nvPr/>
          </p:nvGrpSpPr>
          <p:grpSpPr>
            <a:xfrm>
              <a:off x="-12700" y="-12700"/>
              <a:ext cx="12192955" cy="1394492"/>
              <a:chOff x="0" y="0"/>
              <a:chExt cx="12192954" cy="1394491"/>
            </a:xfrm>
          </p:grpSpPr>
          <p:sp>
            <p:nvSpPr>
              <p:cNvPr id="16" name="Rectangle">
                <a:extLst>
                  <a:ext uri="{FF2B5EF4-FFF2-40B4-BE49-F238E27FC236}">
                    <a16:creationId xmlns:a16="http://schemas.microsoft.com/office/drawing/2014/main" id="{4F0B8C1B-246E-4AE3-9412-D095F848DD5D}"/>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7" name="Rectangle Rectangle" descr="Rectangle Rectangle">
                <a:extLst>
                  <a:ext uri="{FF2B5EF4-FFF2-40B4-BE49-F238E27FC236}">
                    <a16:creationId xmlns:a16="http://schemas.microsoft.com/office/drawing/2014/main" id="{6CFF7B32-37A4-42FE-9AD8-7DD809E6F400}"/>
                  </a:ext>
                </a:extLst>
              </p:cNvPr>
              <p:cNvPicPr>
                <a:picLocks/>
              </p:cNvPicPr>
              <p:nvPr/>
            </p:nvPicPr>
            <p:blipFill>
              <a:blip r:embed="rId4"/>
              <a:stretch>
                <a:fillRect/>
              </a:stretch>
            </p:blipFill>
            <p:spPr>
              <a:xfrm>
                <a:off x="0" y="-1"/>
                <a:ext cx="12192955" cy="1394493"/>
              </a:xfrm>
              <a:prstGeom prst="rect">
                <a:avLst/>
              </a:prstGeom>
              <a:effectLst/>
            </p:spPr>
          </p:pic>
        </p:grpSp>
        <p:sp>
          <p:nvSpPr>
            <p:cNvPr id="15" name="Line">
              <a:extLst>
                <a:ext uri="{FF2B5EF4-FFF2-40B4-BE49-F238E27FC236}">
                  <a16:creationId xmlns:a16="http://schemas.microsoft.com/office/drawing/2014/main" id="{C567E539-B29A-46D0-A152-0CE4CC40F586}"/>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8" name="YENİ NESİL İHRACAT DESTEKLERİ">
            <a:extLst>
              <a:ext uri="{FF2B5EF4-FFF2-40B4-BE49-F238E27FC236}">
                <a16:creationId xmlns:a16="http://schemas.microsoft.com/office/drawing/2014/main" id="{02547AB2-68DF-45D7-A8D9-5294D9D60283}"/>
              </a:ext>
            </a:extLst>
          </p:cNvPr>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altLang="tr-TR" sz="6000" dirty="0">
                <a:latin typeface="Calibri" panose="020F0502020204030204" pitchFamily="34" charset="0"/>
                <a:cs typeface="Arial" panose="020B0604020202020204" pitchFamily="34" charset="0"/>
              </a:rPr>
              <a:t>KÜRESEL TEDARİK ZİNCİRİ DESTEĞİ</a:t>
            </a:r>
            <a:endParaRPr lang="tr-TR" sz="6000" dirty="0"/>
          </a:p>
        </p:txBody>
      </p:sp>
      <p:sp>
        <p:nvSpPr>
          <p:cNvPr id="19" name="Yuvarlatılmış Dikdörtgen 13">
            <a:extLst>
              <a:ext uri="{FF2B5EF4-FFF2-40B4-BE49-F238E27FC236}">
                <a16:creationId xmlns:a16="http://schemas.microsoft.com/office/drawing/2014/main" id="{442670FD-64C3-4BA9-945B-AD98CEAD88DD}"/>
              </a:ext>
            </a:extLst>
          </p:cNvPr>
          <p:cNvSpPr/>
          <p:nvPr/>
        </p:nvSpPr>
        <p:spPr>
          <a:xfrm>
            <a:off x="4374700" y="9338877"/>
            <a:ext cx="15883841" cy="259257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a:extLst>
              <a:ext uri="{FF2B5EF4-FFF2-40B4-BE49-F238E27FC236}">
                <a16:creationId xmlns:a16="http://schemas.microsoft.com/office/drawing/2014/main" id="{52D5C12F-0AF0-46DD-B9D6-800DCA85439A}"/>
              </a:ext>
            </a:extLst>
          </p:cNvPr>
          <p:cNvSpPr txBox="1"/>
          <p:nvPr/>
        </p:nvSpPr>
        <p:spPr>
          <a:xfrm>
            <a:off x="5479720" y="9684686"/>
            <a:ext cx="6713034" cy="2246769"/>
          </a:xfrm>
          <a:prstGeom prst="rect">
            <a:avLst/>
          </a:prstGeom>
          <a:noFill/>
        </p:spPr>
        <p:txBody>
          <a:bodyPr wrap="square" rtlCol="0">
            <a:spAutoFit/>
          </a:bodyPr>
          <a:lstStyle/>
          <a:p>
            <a:pPr algn="ctr">
              <a:tabLst>
                <a:tab pos="1431925" algn="l"/>
              </a:tabLst>
            </a:pPr>
            <a:r>
              <a:rPr lang="tr-TR" sz="2800" b="1" dirty="0">
                <a:solidFill>
                  <a:srgbClr val="D8AD65"/>
                </a:solidFill>
                <a:latin typeface="Myriad Pro Cond"/>
                <a:cs typeface="Arial" panose="020B0604020202020204" pitchFamily="34" charset="0"/>
              </a:rPr>
              <a:t>Küresel Tedarik Zinciri Projeleri</a:t>
            </a:r>
          </a:p>
          <a:p>
            <a:pPr algn="ctr"/>
            <a:endParaRPr lang="tr-TR" sz="2800" dirty="0">
              <a:latin typeface="Myriad Pro Cond"/>
            </a:endParaRPr>
          </a:p>
          <a:p>
            <a:pPr lvl="0" algn="ctr">
              <a:buClr>
                <a:srgbClr val="990000"/>
              </a:buClr>
              <a:defRPr/>
            </a:pPr>
            <a:r>
              <a:rPr lang="tr-TR" sz="2800" b="1" dirty="0">
                <a:solidFill>
                  <a:schemeClr val="bg1"/>
                </a:solidFill>
                <a:latin typeface="Myriad Pro Cond"/>
              </a:rPr>
              <a:t>Destek Oranı : % 50 </a:t>
            </a:r>
          </a:p>
          <a:p>
            <a:pPr lvl="0" algn="ctr">
              <a:buClr>
                <a:srgbClr val="990000"/>
              </a:buClr>
              <a:defRPr/>
            </a:pPr>
            <a:r>
              <a:rPr lang="tr-TR" sz="2800" b="1" dirty="0">
                <a:solidFill>
                  <a:schemeClr val="bg1"/>
                </a:solidFill>
                <a:latin typeface="Myriad Pro Cond"/>
              </a:rPr>
              <a:t>Destek Miktarı: 15.000.000 TL / Proje </a:t>
            </a:r>
          </a:p>
          <a:p>
            <a:pPr lvl="0" algn="ctr">
              <a:buClr>
                <a:srgbClr val="990000"/>
              </a:buClr>
              <a:defRPr/>
            </a:pPr>
            <a:endParaRPr lang="tr-TR" sz="2800" dirty="0">
              <a:solidFill>
                <a:schemeClr val="accent1">
                  <a:lumMod val="50000"/>
                </a:schemeClr>
              </a:solidFill>
            </a:endParaRPr>
          </a:p>
        </p:txBody>
      </p:sp>
      <p:pic>
        <p:nvPicPr>
          <p:cNvPr id="21" name="Rectangle Rectangle" descr="Rectangle Rectangle">
            <a:extLst>
              <a:ext uri="{FF2B5EF4-FFF2-40B4-BE49-F238E27FC236}">
                <a16:creationId xmlns:a16="http://schemas.microsoft.com/office/drawing/2014/main" id="{E7A3CF36-937F-4B5F-9C2F-E260568AC85A}"/>
              </a:ext>
            </a:extLst>
          </p:cNvPr>
          <p:cNvPicPr>
            <a:picLocks/>
          </p:cNvPicPr>
          <p:nvPr/>
        </p:nvPicPr>
        <p:blipFill>
          <a:blip r:embed="rId5"/>
          <a:stretch>
            <a:fillRect/>
          </a:stretch>
        </p:blipFill>
        <p:spPr>
          <a:xfrm>
            <a:off x="3162769" y="2748708"/>
            <a:ext cx="17841335" cy="5928305"/>
          </a:xfrm>
          <a:prstGeom prst="rect">
            <a:avLst/>
          </a:prstGeom>
          <a:effectLst/>
        </p:spPr>
      </p:pic>
      <p:sp>
        <p:nvSpPr>
          <p:cNvPr id="22" name="Metin kutusu 21">
            <a:extLst>
              <a:ext uri="{FF2B5EF4-FFF2-40B4-BE49-F238E27FC236}">
                <a16:creationId xmlns:a16="http://schemas.microsoft.com/office/drawing/2014/main" id="{E3A3B947-1ED2-4DE7-9389-D12580D1AD1E}"/>
              </a:ext>
            </a:extLst>
          </p:cNvPr>
          <p:cNvSpPr txBox="1"/>
          <p:nvPr/>
        </p:nvSpPr>
        <p:spPr>
          <a:xfrm>
            <a:off x="3624457" y="2719306"/>
            <a:ext cx="18157703" cy="62492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rgbClr val="D8AD65"/>
                </a:solidFill>
                <a:latin typeface="Myriad Pro Cond"/>
                <a:cs typeface="Arial" pitchFamily="34" charset="0"/>
              </a:rPr>
              <a:t>Üretici firmaların küresel firmaların tedarik zincirine girebilmesini </a:t>
            </a:r>
            <a:r>
              <a:rPr lang="tr-TR" sz="3600" b="1" dirty="0" err="1">
                <a:solidFill>
                  <a:srgbClr val="D8AD65"/>
                </a:solidFill>
                <a:latin typeface="Myriad Pro Cond"/>
                <a:cs typeface="Arial" pitchFamily="34" charset="0"/>
              </a:rPr>
              <a:t>teminen</a:t>
            </a:r>
            <a:r>
              <a:rPr lang="tr-TR" sz="3600" b="1" dirty="0">
                <a:solidFill>
                  <a:srgbClr val="D8AD65"/>
                </a:solidFill>
                <a:latin typeface="Myriad Pro Cond"/>
                <a:cs typeface="Arial" pitchFamily="34" charset="0"/>
              </a:rPr>
              <a:t>;</a:t>
            </a:r>
          </a:p>
        </p:txBody>
      </p:sp>
      <p:pic>
        <p:nvPicPr>
          <p:cNvPr id="25" name="Image" descr="Image">
            <a:extLst>
              <a:ext uri="{FF2B5EF4-FFF2-40B4-BE49-F238E27FC236}">
                <a16:creationId xmlns:a16="http://schemas.microsoft.com/office/drawing/2014/main" id="{B99F9678-23B7-4AF6-B7F9-B42CB8049BCD}"/>
              </a:ext>
            </a:extLst>
          </p:cNvPr>
          <p:cNvPicPr>
            <a:picLocks noChangeAspect="1"/>
          </p:cNvPicPr>
          <p:nvPr/>
        </p:nvPicPr>
        <p:blipFill>
          <a:blip r:embed="rId6"/>
          <a:stretch>
            <a:fillRect/>
          </a:stretch>
        </p:blipFill>
        <p:spPr>
          <a:xfrm>
            <a:off x="3101842" y="9193882"/>
            <a:ext cx="2432937" cy="2433029"/>
          </a:xfrm>
          <a:prstGeom prst="rect">
            <a:avLst/>
          </a:prstGeom>
          <a:ln w="3175" cap="flat">
            <a:noFill/>
            <a:miter lim="400000"/>
          </a:ln>
          <a:effectLst/>
        </p:spPr>
      </p:pic>
      <p:sp>
        <p:nvSpPr>
          <p:cNvPr id="26" name="Metin kutusu 25">
            <a:extLst>
              <a:ext uri="{FF2B5EF4-FFF2-40B4-BE49-F238E27FC236}">
                <a16:creationId xmlns:a16="http://schemas.microsoft.com/office/drawing/2014/main" id="{12FDFEBF-4A57-4AAD-B5A9-26515BA240D5}"/>
              </a:ext>
            </a:extLst>
          </p:cNvPr>
          <p:cNvSpPr txBox="1"/>
          <p:nvPr/>
        </p:nvSpPr>
        <p:spPr>
          <a:xfrm>
            <a:off x="3465091" y="10022549"/>
            <a:ext cx="1516566" cy="5633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YENİ</a:t>
            </a:r>
          </a:p>
        </p:txBody>
      </p:sp>
      <p:sp>
        <p:nvSpPr>
          <p:cNvPr id="27" name="Dikdörtgen 26">
            <a:extLst>
              <a:ext uri="{FF2B5EF4-FFF2-40B4-BE49-F238E27FC236}">
                <a16:creationId xmlns:a16="http://schemas.microsoft.com/office/drawing/2014/main" id="{606D13AA-7EF7-4CFA-BDF0-697A73F9DB5C}"/>
              </a:ext>
            </a:extLst>
          </p:cNvPr>
          <p:cNvSpPr/>
          <p:nvPr/>
        </p:nvSpPr>
        <p:spPr>
          <a:xfrm>
            <a:off x="3624457" y="12272346"/>
            <a:ext cx="12142477" cy="1661993"/>
          </a:xfrm>
          <a:prstGeom prst="rect">
            <a:avLst/>
          </a:prstGeom>
        </p:spPr>
        <p:txBody>
          <a:bodyPr wrap="square">
            <a:spAutoFit/>
          </a:bodyPr>
          <a:lstStyle/>
          <a:p>
            <a:pPr algn="l"/>
            <a:r>
              <a:rPr lang="tr-TR" sz="2800" b="1" u="sng" dirty="0">
                <a:solidFill>
                  <a:srgbClr val="FF0000"/>
                </a:solidFill>
                <a:latin typeface="Myriad Pro Cond"/>
              </a:rPr>
              <a:t>GRUP ŞİRKETLERİ KTZ PROJE DESTEĞİ LİMİTİ KALDIRILDI.</a:t>
            </a:r>
          </a:p>
          <a:p>
            <a:pPr algn="l"/>
            <a:r>
              <a:rPr lang="tr-TR" sz="2800" b="1" u="sng" dirty="0">
                <a:solidFill>
                  <a:srgbClr val="FF0000"/>
                </a:solidFill>
                <a:latin typeface="Myriad Pro Cond"/>
              </a:rPr>
              <a:t>YURT DIŞI DEPO KİRA GİDERLERİ DESTEK KAPSAMINA ALINDI.</a:t>
            </a:r>
          </a:p>
          <a:p>
            <a:pPr algn="l"/>
            <a:endParaRPr lang="tr-TR" sz="2400" b="1" u="sng" dirty="0">
              <a:solidFill>
                <a:srgbClr val="FF0000"/>
              </a:solidFill>
            </a:endParaRPr>
          </a:p>
          <a:p>
            <a:pPr algn="l"/>
            <a:endParaRPr lang="tr-TR" b="1" u="sng" dirty="0">
              <a:solidFill>
                <a:srgbClr val="E43033"/>
              </a:solidFill>
            </a:endParaRPr>
          </a:p>
        </p:txBody>
      </p:sp>
      <p:sp>
        <p:nvSpPr>
          <p:cNvPr id="28" name="Metin kutusu 27">
            <a:extLst>
              <a:ext uri="{FF2B5EF4-FFF2-40B4-BE49-F238E27FC236}">
                <a16:creationId xmlns:a16="http://schemas.microsoft.com/office/drawing/2014/main" id="{E3A3B947-1ED2-4DE7-9389-D12580D1AD1E}"/>
              </a:ext>
            </a:extLst>
          </p:cNvPr>
          <p:cNvSpPr txBox="1"/>
          <p:nvPr/>
        </p:nvSpPr>
        <p:spPr>
          <a:xfrm>
            <a:off x="4461039" y="3368544"/>
            <a:ext cx="8180360" cy="499535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200" b="1" dirty="0">
                <a:solidFill>
                  <a:schemeClr val="bg1"/>
                </a:solidFill>
                <a:latin typeface="Myriad Pro Cond"/>
                <a:cs typeface="Arial" pitchFamily="34" charset="0"/>
              </a:rPr>
              <a:t>Makine-Ekipman-Donanım Alımı,</a:t>
            </a:r>
          </a:p>
          <a:p>
            <a:pPr lvl="2" indent="0" defTabSz="914400" hangingPunct="1">
              <a:buClr>
                <a:srgbClr val="990000"/>
              </a:buClr>
              <a:defRPr/>
            </a:pPr>
            <a:r>
              <a:rPr lang="tr-TR" sz="3200" b="1" dirty="0">
                <a:solidFill>
                  <a:schemeClr val="bg1"/>
                </a:solidFill>
                <a:latin typeface="Myriad Pro Cond"/>
                <a:cs typeface="Arial" pitchFamily="34" charset="0"/>
              </a:rPr>
              <a:t>Yazılım Alımı,</a:t>
            </a:r>
          </a:p>
          <a:p>
            <a:pPr marL="457200" lvl="3" indent="0" defTabSz="914400" hangingPunct="1">
              <a:buClr>
                <a:srgbClr val="990000"/>
              </a:buClr>
              <a:defRPr/>
            </a:pPr>
            <a:r>
              <a:rPr lang="tr-TR" sz="3200" b="1" dirty="0">
                <a:solidFill>
                  <a:schemeClr val="bg1"/>
                </a:solidFill>
                <a:latin typeface="Myriad Pro Cond"/>
                <a:cs typeface="Arial" pitchFamily="34" charset="0"/>
              </a:rPr>
              <a:t>Eğitim, Danışmanlık, </a:t>
            </a:r>
          </a:p>
          <a:p>
            <a:pPr marL="457200" lvl="3" indent="0" defTabSz="914400" hangingPunct="1">
              <a:buClr>
                <a:srgbClr val="990000"/>
              </a:buClr>
              <a:defRPr/>
            </a:pPr>
            <a:r>
              <a:rPr lang="tr-TR" sz="3200" b="1" dirty="0">
                <a:solidFill>
                  <a:schemeClr val="bg1"/>
                </a:solidFill>
                <a:latin typeface="Myriad Pro Cond"/>
                <a:cs typeface="Arial" pitchFamily="34" charset="0"/>
              </a:rPr>
              <a:t>Sertifikasyon, Test-Analiz, ürün doğrulama giderleri,</a:t>
            </a:r>
          </a:p>
          <a:p>
            <a:pPr algn="just" defTabSz="342900"/>
            <a:endParaRPr lang="tr-TR" sz="3200" b="1" dirty="0">
              <a:latin typeface="Myriad Pro Cond"/>
              <a:cs typeface="Arial" pitchFamily="34" charset="0"/>
            </a:endParaRPr>
          </a:p>
          <a:p>
            <a:pPr defTabSz="342900"/>
            <a:r>
              <a:rPr lang="tr-TR" sz="3200" b="1" dirty="0">
                <a:solidFill>
                  <a:srgbClr val="D8AD65"/>
                </a:solidFill>
                <a:latin typeface="Myriad Pro Cond"/>
                <a:cs typeface="Arial" pitchFamily="34" charset="0"/>
              </a:rPr>
              <a:t>Şirketlerin azami 1 projesi destek kapsamındadır.</a:t>
            </a:r>
          </a:p>
          <a:p>
            <a:pPr defTabSz="342900"/>
            <a:r>
              <a:rPr lang="tr-TR" sz="3200" b="1" dirty="0">
                <a:solidFill>
                  <a:srgbClr val="D8AD65"/>
                </a:solidFill>
                <a:latin typeface="Myriad Pro Cond"/>
                <a:cs typeface="Arial" pitchFamily="34" charset="0"/>
              </a:rPr>
              <a:t>Şirketlerin üretici olması gerekmektedir.</a:t>
            </a:r>
          </a:p>
          <a:p>
            <a:pPr defTabSz="342900"/>
            <a:r>
              <a:rPr lang="tr-TR" sz="3200" b="1" dirty="0">
                <a:solidFill>
                  <a:srgbClr val="D8AD65"/>
                </a:solidFill>
                <a:latin typeface="Myriad Pro Cond"/>
                <a:cs typeface="Arial" pitchFamily="34" charset="0"/>
              </a:rPr>
              <a:t>Proje süresi 2 yıldır.</a:t>
            </a:r>
          </a:p>
        </p:txBody>
      </p:sp>
      <p:sp>
        <p:nvSpPr>
          <p:cNvPr id="2" name="Dikdörtgen 1"/>
          <p:cNvSpPr/>
          <p:nvPr/>
        </p:nvSpPr>
        <p:spPr>
          <a:xfrm>
            <a:off x="11896877" y="3953572"/>
            <a:ext cx="9686462" cy="3724096"/>
          </a:xfrm>
          <a:prstGeom prst="rect">
            <a:avLst/>
          </a:prstGeom>
        </p:spPr>
        <p:txBody>
          <a:bodyPr wrap="square">
            <a:spAutoFit/>
          </a:bodyPr>
          <a:lstStyle/>
          <a:p>
            <a:pPr marL="457200" lvl="3" indent="0" defTabSz="914400" hangingPunct="1">
              <a:buClr>
                <a:srgbClr val="990000"/>
              </a:buClr>
              <a:defRPr/>
            </a:pPr>
            <a:r>
              <a:rPr lang="tr-TR" sz="3200" b="1" dirty="0">
                <a:solidFill>
                  <a:schemeClr val="bg1"/>
                </a:solidFill>
                <a:latin typeface="Myriad Pro Cond"/>
                <a:cs typeface="Arial" pitchFamily="34" charset="0"/>
              </a:rPr>
              <a:t>Yurt dışı depo kira giderleri</a:t>
            </a:r>
          </a:p>
          <a:p>
            <a:pPr marL="457200" lvl="3" indent="0" defTabSz="914400" hangingPunct="1">
              <a:buClr>
                <a:srgbClr val="990000"/>
              </a:buClr>
              <a:defRPr/>
            </a:pPr>
            <a:r>
              <a:rPr lang="tr-TR" sz="3200" b="1" dirty="0">
                <a:solidFill>
                  <a:schemeClr val="bg1"/>
                </a:solidFill>
                <a:latin typeface="Myriad Pro Cond"/>
                <a:cs typeface="Arial" pitchFamily="34" charset="0"/>
              </a:rPr>
              <a:t>Depolama hizmet giderleri</a:t>
            </a:r>
          </a:p>
          <a:p>
            <a:pPr marL="457200" lvl="3" indent="0" defTabSz="914400" hangingPunct="1">
              <a:buClr>
                <a:srgbClr val="990000"/>
              </a:buClr>
              <a:defRPr/>
            </a:pPr>
            <a:r>
              <a:rPr lang="tr-TR" sz="3200" b="1" dirty="0">
                <a:solidFill>
                  <a:schemeClr val="bg1"/>
                </a:solidFill>
                <a:latin typeface="Myriad Pro Cond"/>
                <a:cs typeface="Arial" pitchFamily="34" charset="0"/>
              </a:rPr>
              <a:t>(Yükleme, boşaltma, </a:t>
            </a:r>
            <a:r>
              <a:rPr lang="tr-TR" sz="3200" b="1" dirty="0" err="1">
                <a:solidFill>
                  <a:schemeClr val="bg1"/>
                </a:solidFill>
                <a:latin typeface="Myriad Pro Cond"/>
                <a:cs typeface="Arial" pitchFamily="34" charset="0"/>
              </a:rPr>
              <a:t>elleçleme</a:t>
            </a:r>
            <a:r>
              <a:rPr lang="tr-TR" sz="3200" b="1" dirty="0">
                <a:solidFill>
                  <a:schemeClr val="bg1"/>
                </a:solidFill>
                <a:latin typeface="Myriad Pro Cond"/>
                <a:cs typeface="Arial" pitchFamily="34" charset="0"/>
              </a:rPr>
              <a:t>)</a:t>
            </a:r>
          </a:p>
          <a:p>
            <a:pPr algn="just" defTabSz="342900"/>
            <a:endParaRPr lang="tr-TR" sz="2800" b="1" dirty="0">
              <a:cs typeface="Arial" pitchFamily="34" charset="0"/>
            </a:endParaRPr>
          </a:p>
          <a:p>
            <a:pPr defTabSz="342900"/>
            <a:endParaRPr lang="tr-TR" sz="2800" b="1" dirty="0">
              <a:solidFill>
                <a:srgbClr val="D8AD65"/>
              </a:solidFill>
              <a:cs typeface="Arial" pitchFamily="34" charset="0"/>
            </a:endParaRPr>
          </a:p>
          <a:p>
            <a:pPr defTabSz="342900"/>
            <a:endParaRPr lang="tr-TR" sz="2800" b="1" dirty="0">
              <a:solidFill>
                <a:srgbClr val="D8AD65"/>
              </a:solidFill>
              <a:latin typeface="Myriad Pro Cond"/>
              <a:cs typeface="Arial" pitchFamily="34" charset="0"/>
            </a:endParaRPr>
          </a:p>
          <a:p>
            <a:pPr defTabSz="342900"/>
            <a:r>
              <a:rPr lang="tr-TR" sz="2800" b="1" dirty="0">
                <a:solidFill>
                  <a:srgbClr val="D8AD65"/>
                </a:solidFill>
                <a:latin typeface="Myriad Pro Cond"/>
                <a:cs typeface="Arial" pitchFamily="34" charset="0"/>
              </a:rPr>
              <a:t>Ülke başına 4 yıl</a:t>
            </a:r>
          </a:p>
          <a:p>
            <a:pPr defTabSz="342900"/>
            <a:r>
              <a:rPr lang="tr-TR" sz="2800" b="1" dirty="0">
                <a:solidFill>
                  <a:srgbClr val="D8AD65"/>
                </a:solidFill>
                <a:latin typeface="Myriad Pro Cond"/>
                <a:cs typeface="Arial" pitchFamily="34" charset="0"/>
              </a:rPr>
              <a:t>En fazla 25 birim</a:t>
            </a:r>
          </a:p>
        </p:txBody>
      </p:sp>
      <p:sp>
        <p:nvSpPr>
          <p:cNvPr id="30" name="Metin kutusu 29">
            <a:extLst>
              <a:ext uri="{FF2B5EF4-FFF2-40B4-BE49-F238E27FC236}">
                <a16:creationId xmlns:a16="http://schemas.microsoft.com/office/drawing/2014/main" id="{52D5C12F-0AF0-46DD-B9D6-800DCA85439A}"/>
              </a:ext>
            </a:extLst>
          </p:cNvPr>
          <p:cNvSpPr txBox="1"/>
          <p:nvPr/>
        </p:nvSpPr>
        <p:spPr>
          <a:xfrm>
            <a:off x="12890163" y="9193882"/>
            <a:ext cx="6713034" cy="3108543"/>
          </a:xfrm>
          <a:prstGeom prst="rect">
            <a:avLst/>
          </a:prstGeom>
          <a:noFill/>
        </p:spPr>
        <p:txBody>
          <a:bodyPr wrap="square" rtlCol="0">
            <a:spAutoFit/>
          </a:bodyPr>
          <a:lstStyle/>
          <a:p>
            <a:pPr lvl="0" algn="ctr">
              <a:buClr>
                <a:srgbClr val="990000"/>
              </a:buClr>
              <a:defRPr/>
            </a:pPr>
            <a:endParaRPr lang="tr-TR" sz="2800" dirty="0">
              <a:solidFill>
                <a:schemeClr val="accent1">
                  <a:lumMod val="50000"/>
                </a:schemeClr>
              </a:solidFill>
            </a:endParaRPr>
          </a:p>
          <a:p>
            <a:pPr lvl="0">
              <a:tabLst>
                <a:tab pos="1431925" algn="l"/>
              </a:tabLst>
              <a:defRPr/>
            </a:pPr>
            <a:r>
              <a:rPr lang="tr-TR" sz="2800" b="1" dirty="0">
                <a:solidFill>
                  <a:srgbClr val="D8AD65"/>
                </a:solidFill>
                <a:latin typeface="Myriad Pro Cond"/>
                <a:cs typeface="Arial" panose="020B0604020202020204" pitchFamily="34" charset="0"/>
              </a:rPr>
              <a:t>Küresel Tedarik Zinciri Depo Kira</a:t>
            </a:r>
          </a:p>
          <a:p>
            <a:pPr>
              <a:buClr>
                <a:srgbClr val="990000"/>
              </a:buClr>
              <a:defRPr/>
            </a:pPr>
            <a:r>
              <a:rPr lang="tr-TR" sz="2800" b="1" dirty="0">
                <a:solidFill>
                  <a:schemeClr val="bg1"/>
                </a:solidFill>
                <a:latin typeface="Myriad Pro Cond"/>
              </a:rPr>
              <a:t>Destek Oranı: %50</a:t>
            </a:r>
          </a:p>
          <a:p>
            <a:pPr>
              <a:buClr>
                <a:srgbClr val="990000"/>
              </a:buClr>
              <a:defRPr/>
            </a:pPr>
            <a:r>
              <a:rPr lang="tr-TR" sz="2800" b="1" dirty="0">
                <a:solidFill>
                  <a:schemeClr val="bg1"/>
                </a:solidFill>
                <a:latin typeface="Myriad Pro Cond"/>
              </a:rPr>
              <a:t>Destek Miktarı: 4.000.000 TL/Yıl</a:t>
            </a:r>
          </a:p>
          <a:p>
            <a:pPr lvl="0">
              <a:buClr>
                <a:srgbClr val="990000"/>
              </a:buClr>
              <a:defRPr/>
            </a:pPr>
            <a:r>
              <a:rPr lang="tr-TR" sz="2800" b="1" dirty="0">
                <a:solidFill>
                  <a:schemeClr val="bg1"/>
                </a:solidFill>
                <a:latin typeface="Myriad Pro Cond"/>
              </a:rPr>
              <a:t>Hedef Ülkeler: %20</a:t>
            </a:r>
          </a:p>
          <a:p>
            <a:pPr lvl="0">
              <a:buClr>
                <a:srgbClr val="990000"/>
              </a:buClr>
              <a:defRPr/>
            </a:pPr>
            <a:r>
              <a:rPr lang="tr-TR" sz="2800" b="1" dirty="0">
                <a:solidFill>
                  <a:schemeClr val="bg1"/>
                </a:solidFill>
                <a:latin typeface="Myriad Pro Cond"/>
              </a:rPr>
              <a:t>Hedef Sektör: %5</a:t>
            </a:r>
          </a:p>
          <a:p>
            <a:pPr>
              <a:buClr>
                <a:srgbClr val="990000"/>
              </a:buClr>
              <a:defRPr/>
            </a:pPr>
            <a:endParaRPr lang="tr-TR" sz="2800" b="1" dirty="0">
              <a:solidFill>
                <a:schemeClr val="bg1"/>
              </a:solidFill>
            </a:endParaRPr>
          </a:p>
        </p:txBody>
      </p:sp>
      <p:pic>
        <p:nvPicPr>
          <p:cNvPr id="23" name="Resim 22"/>
          <p:cNvPicPr>
            <a:picLocks noChangeAspect="1"/>
          </p:cNvPicPr>
          <p:nvPr/>
        </p:nvPicPr>
        <p:blipFill>
          <a:blip r:embed="rId7"/>
          <a:stretch>
            <a:fillRect/>
          </a:stretch>
        </p:blipFill>
        <p:spPr>
          <a:xfrm>
            <a:off x="16795599" y="12196723"/>
            <a:ext cx="6334293" cy="1127858"/>
          </a:xfrm>
          <a:prstGeom prst="rect">
            <a:avLst/>
          </a:prstGeom>
        </p:spPr>
      </p:pic>
    </p:spTree>
    <p:extLst>
      <p:ext uri="{BB962C8B-B14F-4D97-AF65-F5344CB8AC3E}">
        <p14:creationId xmlns:p14="http://schemas.microsoft.com/office/powerpoint/2010/main" val="405196264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38785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lvl="0" defTabSz="457200" eaLnBrk="0" fontAlgn="base">
              <a:spcBef>
                <a:spcPct val="0"/>
              </a:spcBef>
              <a:spcAft>
                <a:spcPct val="0"/>
              </a:spcAft>
              <a:defRPr/>
            </a:pPr>
            <a:r>
              <a:rPr lang="tr-TR" sz="4400" b="1" dirty="0">
                <a:solidFill>
                  <a:srgbClr val="D8AE63"/>
                </a:solidFill>
                <a:latin typeface="Myriad Pro Cond"/>
              </a:rPr>
              <a:t>EXIMBANK’IN UYGULADIĞI FAİZ ORANI İLE CIRR ARASINDAKİ FARKIN DESTEKLENMESİ VE EXIMBANK İHRACAT KREDİ SİGORTASI TAZMİN DESTEĞİ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9156340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8" name="Rectangle">
            <a:extLst>
              <a:ext uri="{FF2B5EF4-FFF2-40B4-BE49-F238E27FC236}">
                <a16:creationId xmlns:a16="http://schemas.microsoft.com/office/drawing/2014/main" id="{E603BBA2-5F22-4385-962C-94BE86E85115}"/>
              </a:ext>
            </a:extLst>
          </p:cNvPr>
          <p:cNvGrpSpPr/>
          <p:nvPr/>
        </p:nvGrpSpPr>
        <p:grpSpPr>
          <a:xfrm>
            <a:off x="3645849" y="3077012"/>
            <a:ext cx="8074705" cy="3799752"/>
            <a:chOff x="0" y="0"/>
            <a:chExt cx="11052295" cy="1969638"/>
          </a:xfrm>
        </p:grpSpPr>
        <p:sp>
          <p:nvSpPr>
            <p:cNvPr id="19"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0"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grpSp>
        <p:nvGrpSpPr>
          <p:cNvPr id="21" name="Rectangle">
            <a:extLst>
              <a:ext uri="{FF2B5EF4-FFF2-40B4-BE49-F238E27FC236}">
                <a16:creationId xmlns:a16="http://schemas.microsoft.com/office/drawing/2014/main" id="{E603BBA2-5F22-4385-962C-94BE86E85115}"/>
              </a:ext>
            </a:extLst>
          </p:cNvPr>
          <p:cNvGrpSpPr/>
          <p:nvPr/>
        </p:nvGrpSpPr>
        <p:grpSpPr>
          <a:xfrm>
            <a:off x="3217671" y="7665184"/>
            <a:ext cx="8563147" cy="5282234"/>
            <a:chOff x="0" y="0"/>
            <a:chExt cx="11052295" cy="1969638"/>
          </a:xfrm>
        </p:grpSpPr>
        <p:sp>
          <p:nvSpPr>
            <p:cNvPr id="22"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3"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grpSp>
        <p:nvGrpSpPr>
          <p:cNvPr id="24" name="Rectangle">
            <a:extLst>
              <a:ext uri="{FF2B5EF4-FFF2-40B4-BE49-F238E27FC236}">
                <a16:creationId xmlns:a16="http://schemas.microsoft.com/office/drawing/2014/main" id="{E603BBA2-5F22-4385-962C-94BE86E85115}"/>
              </a:ext>
            </a:extLst>
          </p:cNvPr>
          <p:cNvGrpSpPr/>
          <p:nvPr/>
        </p:nvGrpSpPr>
        <p:grpSpPr>
          <a:xfrm>
            <a:off x="12192001" y="7631123"/>
            <a:ext cx="8719384" cy="5316297"/>
            <a:chOff x="0" y="0"/>
            <a:chExt cx="11052295" cy="1969638"/>
          </a:xfrm>
        </p:grpSpPr>
        <p:sp>
          <p:nvSpPr>
            <p:cNvPr id="25"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6"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grpSp>
        <p:nvGrpSpPr>
          <p:cNvPr id="27" name="Rectangle">
            <a:extLst>
              <a:ext uri="{FF2B5EF4-FFF2-40B4-BE49-F238E27FC236}">
                <a16:creationId xmlns:a16="http://schemas.microsoft.com/office/drawing/2014/main" id="{E603BBA2-5F22-4385-962C-94BE86E85115}"/>
              </a:ext>
            </a:extLst>
          </p:cNvPr>
          <p:cNvGrpSpPr/>
          <p:nvPr/>
        </p:nvGrpSpPr>
        <p:grpSpPr>
          <a:xfrm>
            <a:off x="12126202" y="3069319"/>
            <a:ext cx="8719383" cy="3807447"/>
            <a:chOff x="0" y="0"/>
            <a:chExt cx="11052295" cy="1969638"/>
          </a:xfrm>
        </p:grpSpPr>
        <p:sp>
          <p:nvSpPr>
            <p:cNvPr id="28"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0"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0" y="-1"/>
              <a:ext cx="11052296" cy="1969640"/>
            </a:xfrm>
            <a:prstGeom prst="rect">
              <a:avLst/>
            </a:prstGeom>
            <a:effectLst/>
          </p:spPr>
        </p:pic>
      </p:grpSp>
      <p:sp>
        <p:nvSpPr>
          <p:cNvPr id="5" name="Dikdörtgen 4"/>
          <p:cNvSpPr/>
          <p:nvPr/>
        </p:nvSpPr>
        <p:spPr>
          <a:xfrm>
            <a:off x="3703658" y="3337886"/>
            <a:ext cx="7372465" cy="3416320"/>
          </a:xfrm>
          <a:prstGeom prst="rect">
            <a:avLst/>
          </a:prstGeom>
        </p:spPr>
        <p:txBody>
          <a:bodyPr wrap="square">
            <a:spAutoFit/>
          </a:bodyPr>
          <a:lstStyle/>
          <a:p>
            <a:r>
              <a:rPr lang="tr-TR" sz="3600" b="1" dirty="0">
                <a:solidFill>
                  <a:srgbClr val="D8AD65"/>
                </a:solidFill>
                <a:latin typeface="Myriad Pro Cond"/>
                <a:ea typeface="Myriad Pro Cond"/>
                <a:cs typeface="Times New Roman" panose="02020603050405020304" pitchFamily="18" charset="0"/>
              </a:rPr>
              <a:t>Yurt dışı alıcılara Türkiye’den yatırım/sermaye malı ithalatlarında Türk Eximbank kanalıyla CIRR (Referans Ticari Faiz Oranları) üzerinden kredi verme olanağı sağlanmaktadır.</a:t>
            </a:r>
          </a:p>
        </p:txBody>
      </p:sp>
      <p:sp>
        <p:nvSpPr>
          <p:cNvPr id="7" name="Dikdörtgen 6"/>
          <p:cNvSpPr/>
          <p:nvPr/>
        </p:nvSpPr>
        <p:spPr>
          <a:xfrm>
            <a:off x="12535524" y="3310946"/>
            <a:ext cx="7683419" cy="3539430"/>
          </a:xfrm>
          <a:prstGeom prst="rect">
            <a:avLst/>
          </a:prstGeom>
        </p:spPr>
        <p:txBody>
          <a:bodyPr wrap="square">
            <a:spAutoFit/>
          </a:bodyPr>
          <a:lstStyle/>
          <a:p>
            <a:r>
              <a:rPr lang="tr-TR" sz="3200" b="1" dirty="0">
                <a:solidFill>
                  <a:srgbClr val="D8AD65"/>
                </a:solidFill>
                <a:latin typeface="Myriad Pro Cond"/>
                <a:ea typeface="Myriad Pro Cond"/>
                <a:cs typeface="Times New Roman" panose="02020603050405020304" pitchFamily="18" charset="0"/>
              </a:rPr>
              <a:t>İhracatçılarımızın yeni pazarlara ve yeni müşterilere ihracat yaparken üstlendikleri risklerin Eximbank tarafından daha cesaretle sigortalanmasının sağlanması için Türk Eximbank’a sigorta tazmin desteği verilmektedir.</a:t>
            </a:r>
          </a:p>
        </p:txBody>
      </p:sp>
      <p:sp>
        <p:nvSpPr>
          <p:cNvPr id="44" name="Dikdörtgen 43"/>
          <p:cNvSpPr/>
          <p:nvPr/>
        </p:nvSpPr>
        <p:spPr>
          <a:xfrm>
            <a:off x="3538413" y="7962068"/>
            <a:ext cx="7881327" cy="4832092"/>
          </a:xfrm>
          <a:prstGeom prst="rect">
            <a:avLst/>
          </a:prstGeom>
        </p:spPr>
        <p:txBody>
          <a:bodyPr wrap="square">
            <a:spAutoFit/>
          </a:bodyPr>
          <a:lstStyle/>
          <a:p>
            <a:r>
              <a:rPr lang="tr-TR" sz="2800" b="1" dirty="0">
                <a:solidFill>
                  <a:srgbClr val="D8AD65"/>
                </a:solidFill>
                <a:latin typeface="Myriad Pro Cond"/>
                <a:ea typeface="Myriad Pro Cond"/>
                <a:cs typeface="Times New Roman" panose="02020603050405020304" pitchFamily="18" charset="0"/>
              </a:rPr>
              <a:t>Eximbank ihracat kredi sigortası programları dahilinde sigorta kapsamına alınan ve yıllık olarak düzenlenen reasürans anlaşması çerçevesinde reasüre edilen risklerden doğan tazminat ödemeleri neticesinde oluşan zarar </a:t>
            </a:r>
            <a:r>
              <a:rPr lang="tr-TR" sz="2800" b="1" dirty="0" err="1">
                <a:solidFill>
                  <a:srgbClr val="D8AD65"/>
                </a:solidFill>
                <a:latin typeface="Myriad Pro Cond"/>
                <a:ea typeface="Myriad Pro Cond"/>
                <a:cs typeface="Times New Roman" panose="02020603050405020304" pitchFamily="18" charset="0"/>
              </a:rPr>
              <a:t>rasyosunun</a:t>
            </a:r>
            <a:r>
              <a:rPr lang="tr-TR" sz="2800" b="1" dirty="0">
                <a:solidFill>
                  <a:srgbClr val="D8AD65"/>
                </a:solidFill>
                <a:latin typeface="Myriad Pro Cond"/>
                <a:ea typeface="Myriad Pro Cond"/>
                <a:cs typeface="Times New Roman" panose="02020603050405020304" pitchFamily="18" charset="0"/>
              </a:rPr>
              <a:t> takvim yılı bazında %60’ın üzerine çıkması durumunda, bu oranın üzerinde kalan tazminat tutarlarının reasürans anlaşmasında belirlenen Eximbank payına düşen giderleri yıllık 20 milyon TL’ye kadar desteklenmektedir.</a:t>
            </a:r>
          </a:p>
        </p:txBody>
      </p:sp>
      <p:sp>
        <p:nvSpPr>
          <p:cNvPr id="45" name="Dikdörtgen 44"/>
          <p:cNvSpPr/>
          <p:nvPr/>
        </p:nvSpPr>
        <p:spPr>
          <a:xfrm>
            <a:off x="12799660" y="7684441"/>
            <a:ext cx="7372465" cy="5262979"/>
          </a:xfrm>
          <a:prstGeom prst="rect">
            <a:avLst/>
          </a:prstGeom>
        </p:spPr>
        <p:txBody>
          <a:bodyPr wrap="square">
            <a:spAutoFit/>
          </a:bodyPr>
          <a:lstStyle/>
          <a:p>
            <a:r>
              <a:rPr lang="tr-TR" sz="2800" b="1" dirty="0">
                <a:solidFill>
                  <a:srgbClr val="D8AD65"/>
                </a:solidFill>
                <a:latin typeface="Myriad Pro Cond"/>
                <a:ea typeface="Myriad Pro Cond"/>
                <a:cs typeface="Times New Roman" panose="02020603050405020304" pitchFamily="18" charset="0"/>
              </a:rPr>
              <a:t>Eximbank ihracat kredi sigortası programları kapsamında özellikle yatırım malı; makine ve teçhizat gibi orta ve uzun vadeli sigortaya konu spesifik nitelikteki mal ihracatının sigortalanmasına yönelik işlemlerde, Eximbank tarafından herhangi bir reasürör bulunamaması ve/veya reasürans tutarının yetersiz olması durumunda, Eximbank tarafından yapılan tazminat ödemelerinin reasüre edilemeyen kısmı %50 oranında ve yıllık 100 milyon TL’ye kadar desteklenir.</a:t>
            </a:r>
          </a:p>
        </p:txBody>
      </p:sp>
      <p:grpSp>
        <p:nvGrpSpPr>
          <p:cNvPr id="3" name="Group">
            <a:extLst>
              <a:ext uri="{FF2B5EF4-FFF2-40B4-BE49-F238E27FC236}">
                <a16:creationId xmlns:a16="http://schemas.microsoft.com/office/drawing/2014/main" id="{0DA50391-99B0-85C1-B1C1-C8E6FC6686E0}"/>
              </a:ext>
            </a:extLst>
          </p:cNvPr>
          <p:cNvGrpSpPr/>
          <p:nvPr/>
        </p:nvGrpSpPr>
        <p:grpSpPr>
          <a:xfrm>
            <a:off x="4678472" y="669231"/>
            <a:ext cx="15556672" cy="1394492"/>
            <a:chOff x="-12700" y="-12699"/>
            <a:chExt cx="12192954" cy="1394491"/>
          </a:xfrm>
        </p:grpSpPr>
        <p:grpSp>
          <p:nvGrpSpPr>
            <p:cNvPr id="4" name="Rectangle">
              <a:extLst>
                <a:ext uri="{FF2B5EF4-FFF2-40B4-BE49-F238E27FC236}">
                  <a16:creationId xmlns:a16="http://schemas.microsoft.com/office/drawing/2014/main" id="{957F4C22-C876-A7D4-D3A4-D7D6C29F5C90}"/>
                </a:ext>
              </a:extLst>
            </p:cNvPr>
            <p:cNvGrpSpPr/>
            <p:nvPr/>
          </p:nvGrpSpPr>
          <p:grpSpPr>
            <a:xfrm>
              <a:off x="-12700" y="-12700"/>
              <a:ext cx="12192955" cy="1394492"/>
              <a:chOff x="0" y="0"/>
              <a:chExt cx="12192954" cy="1394491"/>
            </a:xfrm>
          </p:grpSpPr>
          <p:sp>
            <p:nvSpPr>
              <p:cNvPr id="8" name="Rectangle">
                <a:extLst>
                  <a:ext uri="{FF2B5EF4-FFF2-40B4-BE49-F238E27FC236}">
                    <a16:creationId xmlns:a16="http://schemas.microsoft.com/office/drawing/2014/main" id="{510AA815-5FF9-ED9F-C54F-BA5A9DF5120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9" name="Rectangle Rectangle" descr="Rectangle Rectangle">
                <a:extLst>
                  <a:ext uri="{FF2B5EF4-FFF2-40B4-BE49-F238E27FC236}">
                    <a16:creationId xmlns:a16="http://schemas.microsoft.com/office/drawing/2014/main" id="{DC96A263-84C5-26D2-0F1A-2602C79CA4DF}"/>
                  </a:ext>
                </a:extLst>
              </p:cNvPr>
              <p:cNvPicPr>
                <a:picLocks/>
              </p:cNvPicPr>
              <p:nvPr/>
            </p:nvPicPr>
            <p:blipFill>
              <a:blip r:embed="rId6"/>
              <a:stretch>
                <a:fillRect/>
              </a:stretch>
            </p:blipFill>
            <p:spPr>
              <a:xfrm>
                <a:off x="0" y="-1"/>
                <a:ext cx="12192955" cy="1394493"/>
              </a:xfrm>
              <a:prstGeom prst="rect">
                <a:avLst/>
              </a:prstGeom>
              <a:effectLst/>
            </p:spPr>
          </p:pic>
        </p:grpSp>
        <p:sp>
          <p:nvSpPr>
            <p:cNvPr id="6" name="Line">
              <a:extLst>
                <a:ext uri="{FF2B5EF4-FFF2-40B4-BE49-F238E27FC236}">
                  <a16:creationId xmlns:a16="http://schemas.microsoft.com/office/drawing/2014/main" id="{8C705E00-3F95-4C71-680F-8AEE72132BC0}"/>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1" name="Metin kutusu 10">
            <a:extLst>
              <a:ext uri="{FF2B5EF4-FFF2-40B4-BE49-F238E27FC236}">
                <a16:creationId xmlns:a16="http://schemas.microsoft.com/office/drawing/2014/main" id="{4EDDFFF1-5A9F-9A80-06DF-EED21D7C86D2}"/>
              </a:ext>
            </a:extLst>
          </p:cNvPr>
          <p:cNvSpPr txBox="1"/>
          <p:nvPr/>
        </p:nvSpPr>
        <p:spPr>
          <a:xfrm>
            <a:off x="6276444" y="768582"/>
            <a:ext cx="12360728"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0">
              <a:defRPr sz="4400" b="1">
                <a:solidFill>
                  <a:srgbClr val="D8AD65"/>
                </a:solidFill>
                <a:latin typeface="Myriad Pro Cond"/>
                <a:ea typeface="Myriad Pro Cond"/>
                <a:cs typeface="Myriad Pro Cond"/>
                <a:sym typeface="Myriad Pro Condensed"/>
              </a:defRPr>
            </a:pPr>
            <a:r>
              <a:rPr lang="tr-TR" sz="6000" b="1" dirty="0">
                <a:solidFill>
                  <a:srgbClr val="D8AD65"/>
                </a:solidFill>
                <a:latin typeface="Calibri" panose="020F0502020204030204" pitchFamily="34" charset="0"/>
                <a:cs typeface="Calibri" panose="020F0502020204030204" pitchFamily="34" charset="0"/>
                <a:sym typeface="Myriad Pro Condensed"/>
              </a:rPr>
              <a:t>EXIMBANK DESTEKLERİ</a:t>
            </a:r>
          </a:p>
        </p:txBody>
      </p:sp>
    </p:spTree>
    <p:extLst>
      <p:ext uri="{BB962C8B-B14F-4D97-AF65-F5344CB8AC3E}">
        <p14:creationId xmlns:p14="http://schemas.microsoft.com/office/powerpoint/2010/main" val="6862552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8" name="Rectangle">
            <a:extLst>
              <a:ext uri="{FF2B5EF4-FFF2-40B4-BE49-F238E27FC236}">
                <a16:creationId xmlns:a16="http://schemas.microsoft.com/office/drawing/2014/main" id="{E603BBA2-5F22-4385-962C-94BE86E85115}"/>
              </a:ext>
            </a:extLst>
          </p:cNvPr>
          <p:cNvGrpSpPr/>
          <p:nvPr/>
        </p:nvGrpSpPr>
        <p:grpSpPr>
          <a:xfrm>
            <a:off x="4305020" y="2997475"/>
            <a:ext cx="16156068" cy="8917086"/>
            <a:chOff x="12700" y="-12701"/>
            <a:chExt cx="11052296" cy="1969640"/>
          </a:xfrm>
        </p:grpSpPr>
        <p:sp>
          <p:nvSpPr>
            <p:cNvPr id="19"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0"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5"/>
            <a:stretch>
              <a:fillRect/>
            </a:stretch>
          </p:blipFill>
          <p:spPr>
            <a:xfrm>
              <a:off x="12700" y="-12701"/>
              <a:ext cx="11052296" cy="1969640"/>
            </a:xfrm>
            <a:prstGeom prst="rect">
              <a:avLst/>
            </a:prstGeom>
            <a:effectLst/>
          </p:spPr>
        </p:pic>
      </p:grpSp>
      <p:sp>
        <p:nvSpPr>
          <p:cNvPr id="5" name="Dikdörtgen 4"/>
          <p:cNvSpPr/>
          <p:nvPr/>
        </p:nvSpPr>
        <p:spPr>
          <a:xfrm>
            <a:off x="5497969" y="3531867"/>
            <a:ext cx="13917678" cy="7848302"/>
          </a:xfrm>
          <a:prstGeom prst="rect">
            <a:avLst/>
          </a:prstGeom>
        </p:spPr>
        <p:txBody>
          <a:bodyPr wrap="square">
            <a:spAutoFit/>
          </a:bodyPr>
          <a:lstStyle/>
          <a:p>
            <a:r>
              <a:rPr lang="tr-TR" sz="3600" b="1" dirty="0">
                <a:solidFill>
                  <a:schemeClr val="bg1"/>
                </a:solidFill>
              </a:rPr>
              <a:t>Türkiye İhracatçılar Meclisi (TİM), </a:t>
            </a:r>
          </a:p>
          <a:p>
            <a:r>
              <a:rPr lang="tr-TR" sz="3600" b="1" dirty="0">
                <a:solidFill>
                  <a:schemeClr val="bg1"/>
                </a:solidFill>
              </a:rPr>
              <a:t>Türkiye Odalar ve Borsalar Birliği (TOBB),</a:t>
            </a:r>
          </a:p>
          <a:p>
            <a:r>
              <a:rPr lang="tr-TR" sz="3600" b="1" dirty="0">
                <a:solidFill>
                  <a:schemeClr val="bg1"/>
                </a:solidFill>
              </a:rPr>
              <a:t> Dış Ekonomik İlişkiler Kurulu (DEİK),</a:t>
            </a:r>
          </a:p>
          <a:p>
            <a:r>
              <a:rPr lang="tr-TR" sz="3600" b="1" dirty="0">
                <a:solidFill>
                  <a:schemeClr val="bg1"/>
                </a:solidFill>
              </a:rPr>
              <a:t> İhracatçı Birlikleri, </a:t>
            </a:r>
          </a:p>
          <a:p>
            <a:r>
              <a:rPr lang="tr-TR" sz="3600" b="1" dirty="0">
                <a:solidFill>
                  <a:schemeClr val="bg1"/>
                </a:solidFill>
              </a:rPr>
              <a:t>Ticaret ve/veya Sanayi Odaları, </a:t>
            </a:r>
          </a:p>
          <a:p>
            <a:r>
              <a:rPr lang="tr-TR" sz="3600" b="1" dirty="0">
                <a:solidFill>
                  <a:schemeClr val="bg1"/>
                </a:solidFill>
              </a:rPr>
              <a:t>Organize Sanayi Bölgeleri, </a:t>
            </a:r>
          </a:p>
          <a:p>
            <a:r>
              <a:rPr lang="tr-TR" sz="3600" b="1" dirty="0">
                <a:solidFill>
                  <a:schemeClr val="bg1"/>
                </a:solidFill>
              </a:rPr>
              <a:t>Endüstri Bölgeleri, </a:t>
            </a:r>
          </a:p>
          <a:p>
            <a:r>
              <a:rPr lang="tr-TR" sz="3600" b="1" dirty="0">
                <a:solidFill>
                  <a:schemeClr val="bg1"/>
                </a:solidFill>
              </a:rPr>
              <a:t>Teknoloji Geliştirme Bölgeleri, </a:t>
            </a:r>
          </a:p>
          <a:p>
            <a:r>
              <a:rPr lang="tr-TR" sz="3600" b="1" dirty="0">
                <a:solidFill>
                  <a:schemeClr val="bg1"/>
                </a:solidFill>
              </a:rPr>
              <a:t>Sektör Dernekleri ve Kuruluşları, </a:t>
            </a:r>
          </a:p>
          <a:p>
            <a:r>
              <a:rPr lang="tr-TR" sz="3600" b="1" dirty="0" err="1">
                <a:solidFill>
                  <a:schemeClr val="bg1"/>
                </a:solidFill>
              </a:rPr>
              <a:t>Sektörel</a:t>
            </a:r>
            <a:r>
              <a:rPr lang="tr-TR" sz="3600" b="1" dirty="0">
                <a:solidFill>
                  <a:schemeClr val="bg1"/>
                </a:solidFill>
              </a:rPr>
              <a:t> Dış Ticaret Şirketleri (SDŞ), </a:t>
            </a:r>
          </a:p>
          <a:p>
            <a:r>
              <a:rPr lang="tr-TR" sz="3600" b="1" dirty="0">
                <a:solidFill>
                  <a:schemeClr val="bg1"/>
                </a:solidFill>
              </a:rPr>
              <a:t>Ticaret Borsaları,</a:t>
            </a:r>
          </a:p>
          <a:p>
            <a:r>
              <a:rPr lang="tr-TR" sz="3600" b="1" dirty="0">
                <a:solidFill>
                  <a:schemeClr val="bg1"/>
                </a:solidFill>
              </a:rPr>
              <a:t> İşveren Sendikaları </a:t>
            </a:r>
          </a:p>
          <a:p>
            <a:r>
              <a:rPr lang="tr-TR" sz="3600" b="1" dirty="0">
                <a:solidFill>
                  <a:schemeClr val="bg1"/>
                </a:solidFill>
              </a:rPr>
              <a:t>İmalatçıların kurduğu dernek, birlik ve kooperatifler </a:t>
            </a:r>
          </a:p>
          <a:p>
            <a:r>
              <a:rPr lang="tr-TR" sz="3600" b="1" dirty="0">
                <a:solidFill>
                  <a:schemeClr val="bg1"/>
                </a:solidFill>
              </a:rPr>
              <a:t> İhracat konsorsiyumları</a:t>
            </a:r>
            <a:endParaRPr lang="tr-TR" sz="3600" b="1" dirty="0">
              <a:solidFill>
                <a:schemeClr val="bg1"/>
              </a:solidFill>
              <a:latin typeface="+mj-lt"/>
              <a:ea typeface="Myriad Pro Cond"/>
              <a:cs typeface="Times New Roman" panose="02020603050405020304" pitchFamily="18" charset="0"/>
            </a:endParaRPr>
          </a:p>
        </p:txBody>
      </p:sp>
      <p:grpSp>
        <p:nvGrpSpPr>
          <p:cNvPr id="2" name="Group">
            <a:extLst>
              <a:ext uri="{FF2B5EF4-FFF2-40B4-BE49-F238E27FC236}">
                <a16:creationId xmlns:a16="http://schemas.microsoft.com/office/drawing/2014/main" id="{B415D5BD-7900-DB1D-A773-2F584E504879}"/>
              </a:ext>
            </a:extLst>
          </p:cNvPr>
          <p:cNvGrpSpPr/>
          <p:nvPr/>
        </p:nvGrpSpPr>
        <p:grpSpPr>
          <a:xfrm>
            <a:off x="4678472" y="669231"/>
            <a:ext cx="15556672" cy="1394492"/>
            <a:chOff x="-12700" y="-12699"/>
            <a:chExt cx="12192954" cy="1394491"/>
          </a:xfrm>
        </p:grpSpPr>
        <p:grpSp>
          <p:nvGrpSpPr>
            <p:cNvPr id="3" name="Rectangle">
              <a:extLst>
                <a:ext uri="{FF2B5EF4-FFF2-40B4-BE49-F238E27FC236}">
                  <a16:creationId xmlns:a16="http://schemas.microsoft.com/office/drawing/2014/main" id="{374763FE-4CC5-1D61-63DF-35BFBBA7EB8B}"/>
                </a:ext>
              </a:extLst>
            </p:cNvPr>
            <p:cNvGrpSpPr/>
            <p:nvPr/>
          </p:nvGrpSpPr>
          <p:grpSpPr>
            <a:xfrm>
              <a:off x="-12700" y="-12700"/>
              <a:ext cx="12192955" cy="1394492"/>
              <a:chOff x="0" y="0"/>
              <a:chExt cx="12192954" cy="1394491"/>
            </a:xfrm>
          </p:grpSpPr>
          <p:sp>
            <p:nvSpPr>
              <p:cNvPr id="6" name="Rectangle">
                <a:extLst>
                  <a:ext uri="{FF2B5EF4-FFF2-40B4-BE49-F238E27FC236}">
                    <a16:creationId xmlns:a16="http://schemas.microsoft.com/office/drawing/2014/main" id="{B6092625-9252-93CE-2E21-EF71A6B6674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Rectangle Rectangle" descr="Rectangle Rectangle">
                <a:extLst>
                  <a:ext uri="{FF2B5EF4-FFF2-40B4-BE49-F238E27FC236}">
                    <a16:creationId xmlns:a16="http://schemas.microsoft.com/office/drawing/2014/main" id="{0ECF0C3F-70B7-0C9D-2A6E-8B3C5CA9843A}"/>
                  </a:ext>
                </a:extLst>
              </p:cNvPr>
              <p:cNvPicPr>
                <a:picLocks/>
              </p:cNvPicPr>
              <p:nvPr/>
            </p:nvPicPr>
            <p:blipFill>
              <a:blip r:embed="rId6"/>
              <a:stretch>
                <a:fillRect/>
              </a:stretch>
            </p:blipFill>
            <p:spPr>
              <a:xfrm>
                <a:off x="0" y="-1"/>
                <a:ext cx="12192955" cy="1394493"/>
              </a:xfrm>
              <a:prstGeom prst="rect">
                <a:avLst/>
              </a:prstGeom>
              <a:effectLst/>
            </p:spPr>
          </p:pic>
        </p:grpSp>
        <p:sp>
          <p:nvSpPr>
            <p:cNvPr id="4" name="Line">
              <a:extLst>
                <a:ext uri="{FF2B5EF4-FFF2-40B4-BE49-F238E27FC236}">
                  <a16:creationId xmlns:a16="http://schemas.microsoft.com/office/drawing/2014/main" id="{6643E73B-A975-94EB-F873-19D8D18587F8}"/>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8" name="Metin kutusu 7">
            <a:extLst>
              <a:ext uri="{FF2B5EF4-FFF2-40B4-BE49-F238E27FC236}">
                <a16:creationId xmlns:a16="http://schemas.microsoft.com/office/drawing/2014/main" id="{1C010A6E-239A-AA50-DB59-5AE7CD712330}"/>
              </a:ext>
            </a:extLst>
          </p:cNvPr>
          <p:cNvSpPr txBox="1"/>
          <p:nvPr/>
        </p:nvSpPr>
        <p:spPr>
          <a:xfrm>
            <a:off x="6276444" y="768582"/>
            <a:ext cx="12360728"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0">
              <a:defRPr sz="4400" b="1">
                <a:solidFill>
                  <a:srgbClr val="D8AD65"/>
                </a:solidFill>
                <a:latin typeface="Myriad Pro Cond"/>
                <a:ea typeface="Myriad Pro Cond"/>
                <a:cs typeface="Myriad Pro Cond"/>
                <a:sym typeface="Myriad Pro Condensed"/>
              </a:defRPr>
            </a:pPr>
            <a:r>
              <a:rPr lang="tr-TR" sz="6000" b="1" dirty="0">
                <a:solidFill>
                  <a:srgbClr val="D8AD65"/>
                </a:solidFill>
                <a:latin typeface="Calibri" panose="020F0502020204030204" pitchFamily="34" charset="0"/>
                <a:cs typeface="Calibri" panose="020F0502020204030204" pitchFamily="34" charset="0"/>
                <a:sym typeface="Myriad Pro Condensed"/>
              </a:rPr>
              <a:t>İŞBİRLİĞİ KURULUŞLARI</a:t>
            </a:r>
          </a:p>
        </p:txBody>
      </p:sp>
    </p:spTree>
    <p:extLst>
      <p:ext uri="{BB962C8B-B14F-4D97-AF65-F5344CB8AC3E}">
        <p14:creationId xmlns:p14="http://schemas.microsoft.com/office/powerpoint/2010/main" val="175973319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PAZARA GİRİŞ RAPOR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60797532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hape">
            <a:extLst>
              <a:ext uri="{FF2B5EF4-FFF2-40B4-BE49-F238E27FC236}">
                <a16:creationId xmlns:a16="http://schemas.microsoft.com/office/drawing/2014/main" id="{57E3E653-932E-40B9-A422-77EE51EA69CC}"/>
              </a:ext>
            </a:extLst>
          </p:cNvPr>
          <p:cNvGrpSpPr/>
          <p:nvPr/>
        </p:nvGrpSpPr>
        <p:grpSpPr>
          <a:xfrm>
            <a:off x="260770" y="-47558"/>
            <a:ext cx="2743813" cy="9523468"/>
            <a:chOff x="0" y="0"/>
            <a:chExt cx="2438012" cy="9523467"/>
          </a:xfrm>
        </p:grpSpPr>
        <p:sp>
          <p:nvSpPr>
            <p:cNvPr id="6" name="Shape">
              <a:extLst>
                <a:ext uri="{FF2B5EF4-FFF2-40B4-BE49-F238E27FC236}">
                  <a16:creationId xmlns:a16="http://schemas.microsoft.com/office/drawing/2014/main" id="{3C721647-825C-4D88-872A-6BE4D09E0A1F}"/>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Shape Shape" descr="Shape Shape">
              <a:extLst>
                <a:ext uri="{FF2B5EF4-FFF2-40B4-BE49-F238E27FC236}">
                  <a16:creationId xmlns:a16="http://schemas.microsoft.com/office/drawing/2014/main" id="{2DF6DB7D-E2E0-4E38-B06A-91275EF8B47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8" name="Ticaret Bakanlığı Logo Altın Arma TR.png" descr="Ticaret Bakanlığı Logo Altın Arma TR.png">
            <a:extLst>
              <a:ext uri="{FF2B5EF4-FFF2-40B4-BE49-F238E27FC236}">
                <a16:creationId xmlns:a16="http://schemas.microsoft.com/office/drawing/2014/main" id="{7347E41B-F73E-4507-B626-DFB0E2993BAE}"/>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9" name="Shape">
            <a:extLst>
              <a:ext uri="{FF2B5EF4-FFF2-40B4-BE49-F238E27FC236}">
                <a16:creationId xmlns:a16="http://schemas.microsoft.com/office/drawing/2014/main" id="{92D07F97-AD84-450B-90B4-6AF5CDB5304F}"/>
              </a:ext>
            </a:extLst>
          </p:cNvPr>
          <p:cNvGrpSpPr/>
          <p:nvPr/>
        </p:nvGrpSpPr>
        <p:grpSpPr>
          <a:xfrm>
            <a:off x="21101362" y="-39495"/>
            <a:ext cx="3021866" cy="9523469"/>
            <a:chOff x="0" y="0"/>
            <a:chExt cx="2438012" cy="9523467"/>
          </a:xfrm>
        </p:grpSpPr>
        <p:sp>
          <p:nvSpPr>
            <p:cNvPr id="10" name="Shape">
              <a:extLst>
                <a:ext uri="{FF2B5EF4-FFF2-40B4-BE49-F238E27FC236}">
                  <a16:creationId xmlns:a16="http://schemas.microsoft.com/office/drawing/2014/main" id="{4332C0FD-EC74-4975-9A50-5289609856C6}"/>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 name="Shape Shape" descr="Shape Shape">
              <a:extLst>
                <a:ext uri="{FF2B5EF4-FFF2-40B4-BE49-F238E27FC236}">
                  <a16:creationId xmlns:a16="http://schemas.microsoft.com/office/drawing/2014/main" id="{32843A15-1C5C-4DD0-9175-5C3190AC34B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2" name="Ticaret Bakanlığı Logo Altın Arma TR.png" descr="Ticaret Bakanlığı Logo Altın Arma TR.png">
            <a:extLst>
              <a:ext uri="{FF2B5EF4-FFF2-40B4-BE49-F238E27FC236}">
                <a16:creationId xmlns:a16="http://schemas.microsoft.com/office/drawing/2014/main" id="{C88CEF6D-6C61-47DB-A7A4-FE1473733F16}"/>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3" name="YENİ NESİL İHRACAT DESTEKLERİ…">
            <a:extLst>
              <a:ext uri="{FF2B5EF4-FFF2-40B4-BE49-F238E27FC236}">
                <a16:creationId xmlns:a16="http://schemas.microsoft.com/office/drawing/2014/main" id="{3F43DF32-188A-41B1-9097-9BDB978D101A}"/>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4" name="YENİ NESİL İHRACAT DESTEKLERİ…">
            <a:extLst>
              <a:ext uri="{FF2B5EF4-FFF2-40B4-BE49-F238E27FC236}">
                <a16:creationId xmlns:a16="http://schemas.microsoft.com/office/drawing/2014/main" id="{DE867669-2C00-4768-8630-5A7FA035B654}"/>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5" name="Group">
            <a:extLst>
              <a:ext uri="{FF2B5EF4-FFF2-40B4-BE49-F238E27FC236}">
                <a16:creationId xmlns:a16="http://schemas.microsoft.com/office/drawing/2014/main" id="{631FC3D8-3673-43F5-8F55-C9D62CE07FB5}"/>
              </a:ext>
            </a:extLst>
          </p:cNvPr>
          <p:cNvGrpSpPr/>
          <p:nvPr/>
        </p:nvGrpSpPr>
        <p:grpSpPr>
          <a:xfrm>
            <a:off x="4965453" y="953881"/>
            <a:ext cx="15556672" cy="1394492"/>
            <a:chOff x="-12700" y="-12699"/>
            <a:chExt cx="12192954" cy="1394491"/>
          </a:xfrm>
        </p:grpSpPr>
        <p:grpSp>
          <p:nvGrpSpPr>
            <p:cNvPr id="16" name="Rectangle">
              <a:extLst>
                <a:ext uri="{FF2B5EF4-FFF2-40B4-BE49-F238E27FC236}">
                  <a16:creationId xmlns:a16="http://schemas.microsoft.com/office/drawing/2014/main" id="{B1FCD7AA-BF74-472C-8056-67EFFF450BAE}"/>
                </a:ext>
              </a:extLst>
            </p:cNvPr>
            <p:cNvGrpSpPr/>
            <p:nvPr/>
          </p:nvGrpSpPr>
          <p:grpSpPr>
            <a:xfrm>
              <a:off x="-12700" y="-12700"/>
              <a:ext cx="12192955" cy="1394492"/>
              <a:chOff x="0" y="0"/>
              <a:chExt cx="12192954" cy="1394491"/>
            </a:xfrm>
          </p:grpSpPr>
          <p:sp>
            <p:nvSpPr>
              <p:cNvPr id="18" name="Rectangle">
                <a:extLst>
                  <a:ext uri="{FF2B5EF4-FFF2-40B4-BE49-F238E27FC236}">
                    <a16:creationId xmlns:a16="http://schemas.microsoft.com/office/drawing/2014/main" id="{D76A938E-DB36-49B9-940A-E4C1BC8CE29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9" name="Rectangle Rectangle" descr="Rectangle Rectangle">
                <a:extLst>
                  <a:ext uri="{FF2B5EF4-FFF2-40B4-BE49-F238E27FC236}">
                    <a16:creationId xmlns:a16="http://schemas.microsoft.com/office/drawing/2014/main" id="{399F9FDB-6CF9-4BB8-A4A9-B40C4431577B}"/>
                  </a:ext>
                </a:extLst>
              </p:cNvPr>
              <p:cNvPicPr>
                <a:picLocks/>
              </p:cNvPicPr>
              <p:nvPr/>
            </p:nvPicPr>
            <p:blipFill>
              <a:blip r:embed="rId4"/>
              <a:stretch>
                <a:fillRect/>
              </a:stretch>
            </p:blipFill>
            <p:spPr>
              <a:xfrm>
                <a:off x="0" y="-1"/>
                <a:ext cx="12192955" cy="1394493"/>
              </a:xfrm>
              <a:prstGeom prst="rect">
                <a:avLst/>
              </a:prstGeom>
              <a:effectLst/>
            </p:spPr>
          </p:pic>
        </p:grpSp>
        <p:sp>
          <p:nvSpPr>
            <p:cNvPr id="17" name="Line">
              <a:extLst>
                <a:ext uri="{FF2B5EF4-FFF2-40B4-BE49-F238E27FC236}">
                  <a16:creationId xmlns:a16="http://schemas.microsoft.com/office/drawing/2014/main" id="{BF681BCD-99CE-4A33-8164-F73FB6598DC4}"/>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0" name="YENİ NESİL İHRACAT DESTEKLERİ">
            <a:extLst>
              <a:ext uri="{FF2B5EF4-FFF2-40B4-BE49-F238E27FC236}">
                <a16:creationId xmlns:a16="http://schemas.microsoft.com/office/drawing/2014/main" id="{DA8CFB0C-2084-4A15-8F72-BA7C357F4042}"/>
              </a:ext>
            </a:extLst>
          </p:cNvPr>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PAZARA GİRİŞ RAPOR DESTEĞİ</a:t>
            </a:r>
            <a:endParaRPr sz="6000" dirty="0">
              <a:latin typeface="Calibri" panose="020F0502020204030204" pitchFamily="34" charset="0"/>
            </a:endParaRPr>
          </a:p>
        </p:txBody>
      </p:sp>
      <p:sp>
        <p:nvSpPr>
          <p:cNvPr id="21" name="Yuvarlatılmış Dikdörtgen 13">
            <a:extLst>
              <a:ext uri="{FF2B5EF4-FFF2-40B4-BE49-F238E27FC236}">
                <a16:creationId xmlns:a16="http://schemas.microsoft.com/office/drawing/2014/main" id="{14D8D248-03F3-4EC2-8935-9D8B14962DB3}"/>
              </a:ext>
            </a:extLst>
          </p:cNvPr>
          <p:cNvSpPr/>
          <p:nvPr/>
        </p:nvSpPr>
        <p:spPr>
          <a:xfrm>
            <a:off x="9521283" y="9222040"/>
            <a:ext cx="6713034" cy="3397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F65D8784-96C0-4394-B999-858230871042}"/>
              </a:ext>
            </a:extLst>
          </p:cNvPr>
          <p:cNvSpPr txBox="1"/>
          <p:nvPr/>
        </p:nvSpPr>
        <p:spPr>
          <a:xfrm>
            <a:off x="9533646" y="9982055"/>
            <a:ext cx="6713034" cy="1877437"/>
          </a:xfrm>
          <a:prstGeom prst="rect">
            <a:avLst/>
          </a:prstGeom>
          <a:noFill/>
        </p:spPr>
        <p:txBody>
          <a:bodyPr wrap="square" rtlCol="0">
            <a:spAutoFit/>
          </a:bodyPr>
          <a:lstStyle/>
          <a:p>
            <a:pPr algn="ctr"/>
            <a:endParaRPr lang="tr-TR" dirty="0"/>
          </a:p>
          <a:p>
            <a:pPr lvl="0" algn="ctr">
              <a:buClr>
                <a:srgbClr val="990000"/>
              </a:buClr>
              <a:defRPr/>
            </a:pPr>
            <a:r>
              <a:rPr lang="tr-TR" sz="3600" b="1" dirty="0">
                <a:solidFill>
                  <a:schemeClr val="bg1"/>
                </a:solidFill>
                <a:latin typeface="Myriad Pro Cond"/>
              </a:rPr>
              <a:t>Destek Oranı : </a:t>
            </a:r>
            <a:r>
              <a:rPr lang="tr-TR" sz="3600" b="1" dirty="0">
                <a:solidFill>
                  <a:srgbClr val="E43033"/>
                </a:solidFill>
                <a:latin typeface="Myriad Pro Cond"/>
              </a:rPr>
              <a:t>% 50 </a:t>
            </a:r>
          </a:p>
          <a:p>
            <a:pPr lvl="0" algn="ctr">
              <a:buClr>
                <a:srgbClr val="990000"/>
              </a:buClr>
              <a:defRPr/>
            </a:pPr>
            <a:r>
              <a:rPr lang="tr-TR" sz="3600" b="1" dirty="0">
                <a:solidFill>
                  <a:schemeClr val="bg1"/>
                </a:solidFill>
                <a:latin typeface="Myriad Pro Cond"/>
              </a:rPr>
              <a:t>Yıllık Limit </a:t>
            </a:r>
            <a:r>
              <a:rPr lang="tr-TR" sz="3600" b="1" dirty="0">
                <a:solidFill>
                  <a:srgbClr val="E43033"/>
                </a:solidFill>
                <a:latin typeface="Myriad Pro Cond"/>
              </a:rPr>
              <a:t>3.000.000 TL / Yıl</a:t>
            </a:r>
          </a:p>
          <a:p>
            <a:pPr lvl="0" algn="ctr">
              <a:buClr>
                <a:srgbClr val="990000"/>
              </a:buClr>
              <a:defRPr/>
            </a:pPr>
            <a:endParaRPr lang="tr-TR" dirty="0">
              <a:solidFill>
                <a:schemeClr val="accent1">
                  <a:lumMod val="50000"/>
                </a:schemeClr>
              </a:solidFill>
            </a:endParaRPr>
          </a:p>
        </p:txBody>
      </p:sp>
      <p:pic>
        <p:nvPicPr>
          <p:cNvPr id="23" name="Rectangle Rectangle" descr="Rectangle Rectangle">
            <a:extLst>
              <a:ext uri="{FF2B5EF4-FFF2-40B4-BE49-F238E27FC236}">
                <a16:creationId xmlns:a16="http://schemas.microsoft.com/office/drawing/2014/main" id="{48D3CE35-D796-4417-B36A-BB60AD26FEE7}"/>
              </a:ext>
            </a:extLst>
          </p:cNvPr>
          <p:cNvPicPr>
            <a:picLocks/>
          </p:cNvPicPr>
          <p:nvPr/>
        </p:nvPicPr>
        <p:blipFill>
          <a:blip r:embed="rId5"/>
          <a:stretch>
            <a:fillRect/>
          </a:stretch>
        </p:blipFill>
        <p:spPr>
          <a:xfrm>
            <a:off x="5779922" y="3254861"/>
            <a:ext cx="13879678" cy="4768016"/>
          </a:xfrm>
          <a:prstGeom prst="rect">
            <a:avLst/>
          </a:prstGeom>
          <a:effectLst/>
        </p:spPr>
      </p:pic>
      <p:sp>
        <p:nvSpPr>
          <p:cNvPr id="24" name="Metin kutusu 23">
            <a:extLst>
              <a:ext uri="{FF2B5EF4-FFF2-40B4-BE49-F238E27FC236}">
                <a16:creationId xmlns:a16="http://schemas.microsoft.com/office/drawing/2014/main" id="{AFA1CF19-3343-4CFE-9A23-089CC8CBF424}"/>
              </a:ext>
            </a:extLst>
          </p:cNvPr>
          <p:cNvSpPr txBox="1"/>
          <p:nvPr/>
        </p:nvSpPr>
        <p:spPr>
          <a:xfrm>
            <a:off x="3730121" y="3751051"/>
            <a:ext cx="17473419" cy="339491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chemeClr val="bg1"/>
                </a:solidFill>
                <a:latin typeface="Myriad Pro Cond"/>
                <a:cs typeface="Arial" pitchFamily="34" charset="0"/>
              </a:rPr>
              <a:t>Sektör Raporları</a:t>
            </a:r>
          </a:p>
          <a:p>
            <a:pPr lvl="2" indent="0" defTabSz="914400" hangingPunct="1">
              <a:buClr>
                <a:srgbClr val="990000"/>
              </a:buClr>
              <a:defRPr/>
            </a:pPr>
            <a:r>
              <a:rPr lang="tr-TR" sz="3600" b="1" dirty="0">
                <a:solidFill>
                  <a:schemeClr val="bg1"/>
                </a:solidFill>
                <a:latin typeface="Myriad Pro Cond"/>
                <a:cs typeface="Arial" pitchFamily="34" charset="0"/>
              </a:rPr>
              <a:t>Ülke Raporları</a:t>
            </a:r>
          </a:p>
          <a:p>
            <a:pPr lvl="2" indent="0" defTabSz="914400" hangingPunct="1">
              <a:buClr>
                <a:srgbClr val="990000"/>
              </a:buClr>
              <a:defRPr/>
            </a:pPr>
            <a:r>
              <a:rPr lang="tr-TR" sz="3600" b="1" dirty="0">
                <a:solidFill>
                  <a:schemeClr val="bg1"/>
                </a:solidFill>
                <a:latin typeface="Myriad Pro Cond"/>
                <a:cs typeface="Arial" pitchFamily="34" charset="0"/>
              </a:rPr>
              <a:t>Yurt dışında yerleşik şirket veya marka odaklı raporlar</a:t>
            </a:r>
          </a:p>
          <a:p>
            <a:pPr algn="just" defTabSz="342900"/>
            <a:endParaRPr lang="tr-TR" sz="3600" b="1" dirty="0">
              <a:latin typeface="Myriad Pro Cond"/>
              <a:cs typeface="Arial" pitchFamily="34" charset="0"/>
            </a:endParaRPr>
          </a:p>
          <a:p>
            <a:pPr defTabSz="342900"/>
            <a:r>
              <a:rPr lang="tr-TR" sz="3600" b="1" dirty="0">
                <a:solidFill>
                  <a:srgbClr val="D8AD65"/>
                </a:solidFill>
                <a:latin typeface="Myriad Pro Cond"/>
                <a:cs typeface="Arial" pitchFamily="34" charset="0"/>
              </a:rPr>
              <a:t>Bakanlıktan ön onay alan</a:t>
            </a:r>
          </a:p>
          <a:p>
            <a:pPr defTabSz="342900"/>
            <a:r>
              <a:rPr lang="tr-TR" sz="3600" b="1" dirty="0">
                <a:solidFill>
                  <a:srgbClr val="D8AD65"/>
                </a:solidFill>
                <a:latin typeface="Myriad Pro Cond"/>
                <a:cs typeface="Arial" pitchFamily="34" charset="0"/>
              </a:rPr>
              <a:t>İş birliği kuruluşları</a:t>
            </a:r>
          </a:p>
        </p:txBody>
      </p:sp>
    </p:spTree>
    <p:extLst>
      <p:ext uri="{BB962C8B-B14F-4D97-AF65-F5344CB8AC3E}">
        <p14:creationId xmlns:p14="http://schemas.microsoft.com/office/powerpoint/2010/main" val="268491567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B917D59-E6FA-4B30-BECD-323569294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1118769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SEKTÖREL TİCARET HEYETİ </a:t>
            </a:r>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VE </a:t>
            </a:r>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ALIM HEYETİ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34077681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3A336C45-BF4D-4FAB-8D2D-6B42BD8919A6}"/>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CB2602E-73ED-4D85-A4E1-B7C804BD11F0}"/>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D3B84E3-215C-4648-BB70-72EF20F3F85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E1E6093D-A912-4BB5-B323-C1ED8784A1F2}"/>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61773576-077C-4537-862F-650AADD1832D}"/>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F378876A-20CE-4EEF-BC5E-B19364987F0A}"/>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1BD2E8E5-0D25-42A4-8EE6-CA2AA5930599}"/>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86223187-A0DC-4B93-9070-C350FB8FA6BD}"/>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8DE81AE2-66A0-4597-ACD0-011AC75364D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1BCF0FBA-62BA-4604-9006-CE66300A3F5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7A5F6470-6F7E-4EA2-9E72-53E6F35C3A35}"/>
              </a:ext>
            </a:extLst>
          </p:cNvPr>
          <p:cNvGrpSpPr/>
          <p:nvPr/>
        </p:nvGrpSpPr>
        <p:grpSpPr>
          <a:xfrm>
            <a:off x="3715699" y="598867"/>
            <a:ext cx="16952601" cy="1394492"/>
            <a:chOff x="-12700" y="-12699"/>
            <a:chExt cx="12192954" cy="1394491"/>
          </a:xfrm>
        </p:grpSpPr>
        <p:grpSp>
          <p:nvGrpSpPr>
            <p:cNvPr id="13" name="Rectangle">
              <a:extLst>
                <a:ext uri="{FF2B5EF4-FFF2-40B4-BE49-F238E27FC236}">
                  <a16:creationId xmlns:a16="http://schemas.microsoft.com/office/drawing/2014/main" id="{4ED420B9-F464-4956-91B9-05ADB08F36F6}"/>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8DB1750C-7323-499D-83BE-0E2D1100CBEB}"/>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CFA1AB74-AA13-4667-821C-69EB86EAAE4A}"/>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3C8CD3E1-7BAB-4B69-9990-F8568124BF31}"/>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38138E3C-ACF4-4825-9D2C-B1B2CF0B7EA6}"/>
              </a:ext>
            </a:extLst>
          </p:cNvPr>
          <p:cNvSpPr txBox="1"/>
          <p:nvPr/>
        </p:nvSpPr>
        <p:spPr>
          <a:xfrm>
            <a:off x="3897185" y="681273"/>
            <a:ext cx="16692146"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SEKTÖREL TİCARET HEYETİ</a:t>
            </a:r>
            <a:endParaRPr sz="6000" dirty="0">
              <a:latin typeface="Calibri" panose="020F0502020204030204" pitchFamily="34" charset="0"/>
            </a:endParaRPr>
          </a:p>
        </p:txBody>
      </p:sp>
      <p:sp>
        <p:nvSpPr>
          <p:cNvPr id="18" name="Yuvarlatılmış Dikdörtgen 13">
            <a:extLst>
              <a:ext uri="{FF2B5EF4-FFF2-40B4-BE49-F238E27FC236}">
                <a16:creationId xmlns:a16="http://schemas.microsoft.com/office/drawing/2014/main" id="{B06AC7B7-133B-42BB-9CB7-D477FC216877}"/>
              </a:ext>
            </a:extLst>
          </p:cNvPr>
          <p:cNvSpPr/>
          <p:nvPr/>
        </p:nvSpPr>
        <p:spPr>
          <a:xfrm>
            <a:off x="7905231" y="9061309"/>
            <a:ext cx="9652237" cy="36225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21BFF315-37FB-4786-83B6-A0A7A4F58085}"/>
              </a:ext>
            </a:extLst>
          </p:cNvPr>
          <p:cNvSpPr txBox="1"/>
          <p:nvPr/>
        </p:nvSpPr>
        <p:spPr>
          <a:xfrm>
            <a:off x="8994989" y="9359113"/>
            <a:ext cx="7472719" cy="3323987"/>
          </a:xfrm>
          <a:prstGeom prst="rect">
            <a:avLst/>
          </a:prstGeom>
          <a:noFill/>
        </p:spPr>
        <p:txBody>
          <a:bodyPr wrap="square" rtlCol="0">
            <a:spAutoFit/>
          </a:bodyPr>
          <a:lstStyle/>
          <a:p>
            <a:pPr algn="ctr">
              <a:tabLst>
                <a:tab pos="1431925" algn="l"/>
              </a:tabLst>
            </a:pPr>
            <a:r>
              <a:rPr lang="tr-TR" sz="3200" b="1" dirty="0" err="1">
                <a:solidFill>
                  <a:srgbClr val="D8AD65"/>
                </a:solidFill>
                <a:latin typeface="Myriad Pro Cond"/>
                <a:cs typeface="Arial" panose="020B0604020202020204" pitchFamily="34" charset="0"/>
              </a:rPr>
              <a:t>Sektörel</a:t>
            </a:r>
            <a:r>
              <a:rPr lang="tr-TR" sz="3200" b="1" dirty="0">
                <a:solidFill>
                  <a:srgbClr val="D8AD65"/>
                </a:solidFill>
                <a:latin typeface="Myriad Pro Cond"/>
                <a:cs typeface="Arial" panose="020B0604020202020204" pitchFamily="34" charset="0"/>
              </a:rPr>
              <a:t> Ticaret Heyeti Desteği</a:t>
            </a:r>
          </a:p>
          <a:p>
            <a:pPr algn="ctr"/>
            <a:endParaRPr lang="tr-TR" dirty="0">
              <a:latin typeface="Myriad Pro Cond"/>
            </a:endParaRPr>
          </a:p>
          <a:p>
            <a:pPr lvl="0" algn="ctr">
              <a:buClr>
                <a:srgbClr val="990000"/>
              </a:buClr>
              <a:defRPr/>
            </a:pPr>
            <a:r>
              <a:rPr lang="tr-TR" sz="2800" b="1" dirty="0">
                <a:solidFill>
                  <a:schemeClr val="bg1"/>
                </a:solidFill>
                <a:latin typeface="Myriad Pro Cond"/>
              </a:rPr>
              <a:t>Destek Oranı : </a:t>
            </a:r>
            <a:r>
              <a:rPr lang="tr-TR" sz="3200" b="1" dirty="0">
                <a:solidFill>
                  <a:srgbClr val="E43033"/>
                </a:solidFill>
                <a:latin typeface="Myriad Pro Cond"/>
              </a:rPr>
              <a:t>% 50 </a:t>
            </a:r>
          </a:p>
          <a:p>
            <a:pPr lvl="0" algn="ctr">
              <a:buClr>
                <a:srgbClr val="990000"/>
              </a:buClr>
              <a:defRPr/>
            </a:pPr>
            <a:r>
              <a:rPr lang="tr-TR" sz="2800" b="1" dirty="0">
                <a:solidFill>
                  <a:schemeClr val="bg1"/>
                </a:solidFill>
                <a:latin typeface="Myriad Pro Cond"/>
              </a:rPr>
              <a:t>Destek Miktarı: </a:t>
            </a:r>
            <a:r>
              <a:rPr lang="tr-TR" sz="3200" b="1" dirty="0">
                <a:solidFill>
                  <a:srgbClr val="E43033"/>
                </a:solidFill>
                <a:latin typeface="Myriad Pro Cond"/>
              </a:rPr>
              <a:t>1.500.000 TL / Faaliyet</a:t>
            </a:r>
          </a:p>
          <a:p>
            <a:pPr lvl="0" algn="ctr">
              <a:buClr>
                <a:srgbClr val="990000"/>
              </a:buClr>
              <a:defRPr/>
            </a:pPr>
            <a:endParaRPr lang="tr-TR" sz="2800" b="1" dirty="0">
              <a:solidFill>
                <a:schemeClr val="accent1">
                  <a:lumMod val="50000"/>
                </a:schemeClr>
              </a:solidFill>
              <a:latin typeface="Myriad Pro Cond"/>
            </a:endParaRPr>
          </a:p>
          <a:p>
            <a:pPr lvl="0" algn="ctr">
              <a:buClr>
                <a:srgbClr val="990000"/>
              </a:buClr>
              <a:defRPr/>
            </a:pPr>
            <a:r>
              <a:rPr lang="tr-TR" sz="2800" b="1" dirty="0">
                <a:solidFill>
                  <a:schemeClr val="bg1"/>
                </a:solidFill>
                <a:latin typeface="Myriad Pro Cond"/>
              </a:rPr>
              <a:t>Hedef Ülkeler: </a:t>
            </a:r>
            <a:r>
              <a:rPr lang="tr-TR" sz="3200" b="1" dirty="0">
                <a:solidFill>
                  <a:srgbClr val="E43033"/>
                </a:solidFill>
                <a:latin typeface="Myriad Pro Cond"/>
              </a:rPr>
              <a:t>%20</a:t>
            </a:r>
          </a:p>
          <a:p>
            <a:pPr lvl="0" algn="ctr">
              <a:buClr>
                <a:srgbClr val="990000"/>
              </a:buClr>
              <a:defRPr/>
            </a:pPr>
            <a:r>
              <a:rPr lang="tr-TR" sz="2800" b="1" dirty="0">
                <a:solidFill>
                  <a:schemeClr val="bg1"/>
                </a:solidFill>
                <a:latin typeface="Myriad Pro Cond"/>
              </a:rPr>
              <a:t>Hedef Sektör: </a:t>
            </a:r>
            <a:r>
              <a:rPr lang="tr-TR" sz="3200" b="1" dirty="0">
                <a:solidFill>
                  <a:srgbClr val="E43033"/>
                </a:solidFill>
                <a:latin typeface="Myriad Pro Cond"/>
              </a:rPr>
              <a:t>%5</a:t>
            </a:r>
          </a:p>
        </p:txBody>
      </p:sp>
      <p:pic>
        <p:nvPicPr>
          <p:cNvPr id="20" name="Rectangle Rectangle" descr="Rectangle Rectangle">
            <a:extLst>
              <a:ext uri="{FF2B5EF4-FFF2-40B4-BE49-F238E27FC236}">
                <a16:creationId xmlns:a16="http://schemas.microsoft.com/office/drawing/2014/main" id="{F89D66B9-0D48-4045-9606-11D67204381A}"/>
              </a:ext>
            </a:extLst>
          </p:cNvPr>
          <p:cNvPicPr>
            <a:picLocks/>
          </p:cNvPicPr>
          <p:nvPr/>
        </p:nvPicPr>
        <p:blipFill>
          <a:blip r:embed="rId5"/>
          <a:stretch>
            <a:fillRect/>
          </a:stretch>
        </p:blipFill>
        <p:spPr>
          <a:xfrm>
            <a:off x="3857917" y="2501448"/>
            <a:ext cx="16952601" cy="6197085"/>
          </a:xfrm>
          <a:prstGeom prst="rect">
            <a:avLst/>
          </a:prstGeom>
          <a:effectLst/>
        </p:spPr>
      </p:pic>
      <p:sp>
        <p:nvSpPr>
          <p:cNvPr id="26" name="Metin kutusu 25">
            <a:extLst>
              <a:ext uri="{FF2B5EF4-FFF2-40B4-BE49-F238E27FC236}">
                <a16:creationId xmlns:a16="http://schemas.microsoft.com/office/drawing/2014/main" id="{F1E01B3D-21E7-4719-88FC-FB418107CCAB}"/>
              </a:ext>
            </a:extLst>
          </p:cNvPr>
          <p:cNvSpPr txBox="1"/>
          <p:nvPr/>
        </p:nvSpPr>
        <p:spPr>
          <a:xfrm>
            <a:off x="3266897" y="2512183"/>
            <a:ext cx="18087278" cy="631879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200" b="1" dirty="0">
                <a:solidFill>
                  <a:srgbClr val="D8AD65"/>
                </a:solidFill>
                <a:latin typeface="Myriad Pro Cond"/>
                <a:cs typeface="Arial" pitchFamily="34" charset="0"/>
              </a:rPr>
              <a:t>Desteklenen Faaliyetler;</a:t>
            </a:r>
          </a:p>
          <a:p>
            <a:pPr marL="342900" lvl="3" indent="0">
              <a:buClr>
                <a:srgbClr val="990000"/>
              </a:buClr>
              <a:defRPr/>
            </a:pPr>
            <a:r>
              <a:rPr lang="tr-TR" sz="3200" b="1" dirty="0">
                <a:solidFill>
                  <a:schemeClr val="bg1"/>
                </a:solidFill>
                <a:latin typeface="Myriad Pro Cond"/>
              </a:rPr>
              <a:t>Ortak Pazar Araştırmaları,</a:t>
            </a:r>
          </a:p>
          <a:p>
            <a:pPr marL="342900" lvl="3" indent="0">
              <a:buClr>
                <a:srgbClr val="990000"/>
              </a:buClr>
              <a:defRPr/>
            </a:pPr>
            <a:r>
              <a:rPr lang="tr-TR" sz="3200" b="1" dirty="0">
                <a:solidFill>
                  <a:schemeClr val="bg1"/>
                </a:solidFill>
                <a:latin typeface="Myriad Pro Cond"/>
              </a:rPr>
              <a:t>Pazar Ziyaretleri,</a:t>
            </a:r>
          </a:p>
          <a:p>
            <a:pPr marL="342900" lvl="3" indent="0">
              <a:buClr>
                <a:srgbClr val="990000"/>
              </a:buClr>
              <a:defRPr/>
            </a:pPr>
            <a:r>
              <a:rPr lang="tr-TR" sz="3200" b="1" dirty="0">
                <a:solidFill>
                  <a:schemeClr val="bg1"/>
                </a:solidFill>
                <a:latin typeface="Myriad Pro Cond"/>
              </a:rPr>
              <a:t>Ticaret Heyetleri,</a:t>
            </a:r>
          </a:p>
          <a:p>
            <a:pPr marL="342900" lvl="3" indent="0">
              <a:buClr>
                <a:srgbClr val="990000"/>
              </a:buClr>
              <a:defRPr/>
            </a:pPr>
            <a:r>
              <a:rPr lang="tr-TR" sz="3200" b="1" dirty="0">
                <a:solidFill>
                  <a:schemeClr val="bg1"/>
                </a:solidFill>
                <a:latin typeface="Myriad Pro Cond"/>
              </a:rPr>
              <a:t>Yurt dışı Fuar Ziyaretleri,</a:t>
            </a:r>
          </a:p>
          <a:p>
            <a:pPr marL="342900" lvl="3" indent="0">
              <a:buClr>
                <a:srgbClr val="990000"/>
              </a:buClr>
              <a:defRPr/>
            </a:pPr>
            <a:r>
              <a:rPr lang="tr-TR" sz="3200" b="1" dirty="0">
                <a:solidFill>
                  <a:schemeClr val="bg1"/>
                </a:solidFill>
                <a:latin typeface="Myriad Pro Cond"/>
              </a:rPr>
              <a:t>Eşleştirme (B2B) Faaliyeti</a:t>
            </a:r>
          </a:p>
          <a:p>
            <a:pPr marL="342900" lvl="3" indent="0">
              <a:buClr>
                <a:srgbClr val="990000"/>
              </a:buClr>
              <a:defRPr/>
            </a:pPr>
            <a:endParaRPr lang="tr-TR" sz="3200" b="1" dirty="0">
              <a:solidFill>
                <a:schemeClr val="bg1"/>
              </a:solidFill>
              <a:latin typeface="Myriad Pro Cond"/>
            </a:endParaRPr>
          </a:p>
          <a:p>
            <a:pPr marL="342900" lvl="3" indent="0">
              <a:buClr>
                <a:srgbClr val="990000"/>
              </a:buClr>
              <a:defRPr/>
            </a:pPr>
            <a:r>
              <a:rPr lang="tr-TR" sz="3200" b="1" dirty="0">
                <a:solidFill>
                  <a:srgbClr val="D8AD65"/>
                </a:solidFill>
                <a:latin typeface="Myriad Pro Cond"/>
              </a:rPr>
              <a:t>Desteklenen Giderler;</a:t>
            </a:r>
          </a:p>
          <a:p>
            <a:pPr marL="342900" lvl="3" indent="0">
              <a:buClr>
                <a:srgbClr val="990000"/>
              </a:buClr>
              <a:defRPr/>
            </a:pPr>
            <a:r>
              <a:rPr lang="tr-TR" sz="3200" b="1" dirty="0">
                <a:solidFill>
                  <a:schemeClr val="bg1"/>
                </a:solidFill>
                <a:latin typeface="Myriad Pro Cond"/>
              </a:rPr>
              <a:t>Ulaşım, Konaklama, Tanıtım, Organizasyon </a:t>
            </a:r>
          </a:p>
          <a:p>
            <a:pPr algn="just" defTabSz="342900"/>
            <a:endParaRPr lang="tr-TR" sz="3200" b="1" dirty="0">
              <a:latin typeface="Myriad Pro Cond"/>
              <a:cs typeface="Arial" pitchFamily="34" charset="0"/>
            </a:endParaRPr>
          </a:p>
          <a:p>
            <a:pPr defTabSz="342900"/>
            <a:r>
              <a:rPr lang="tr-TR" sz="3200" b="1" dirty="0">
                <a:solidFill>
                  <a:srgbClr val="D8AD65"/>
                </a:solidFill>
                <a:latin typeface="Myriad Pro Cond"/>
                <a:cs typeface="Arial" pitchFamily="34" charset="0"/>
              </a:rPr>
              <a:t>Bakanlıktan ön onay</a:t>
            </a:r>
          </a:p>
          <a:p>
            <a:pPr defTabSz="342900"/>
            <a:r>
              <a:rPr lang="tr-TR" sz="3200" b="1" dirty="0">
                <a:solidFill>
                  <a:srgbClr val="D8AD65"/>
                </a:solidFill>
                <a:latin typeface="Myriad Pro Cond"/>
                <a:cs typeface="Arial" pitchFamily="34" charset="0"/>
              </a:rPr>
              <a:t>İş birliği kuruluşları</a:t>
            </a: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
        <p:nvSpPr>
          <p:cNvPr id="22" name="Dikdörtgen 21"/>
          <p:cNvSpPr/>
          <p:nvPr/>
        </p:nvSpPr>
        <p:spPr>
          <a:xfrm>
            <a:off x="4636798" y="12914176"/>
            <a:ext cx="15110404" cy="584775"/>
          </a:xfrm>
          <a:prstGeom prst="rect">
            <a:avLst/>
          </a:prstGeom>
        </p:spPr>
        <p:txBody>
          <a:bodyPr wrap="square">
            <a:spAutoFit/>
          </a:bodyPr>
          <a:lstStyle/>
          <a:p>
            <a:pPr marL="685800" lvl="2" indent="0" defTabSz="685800" hangingPunct="1">
              <a:defRPr/>
            </a:pPr>
            <a:r>
              <a:rPr lang="tr-TR" sz="3200" b="1" dirty="0">
                <a:solidFill>
                  <a:srgbClr val="E43033"/>
                </a:solidFill>
                <a:latin typeface="Myriad Pro Cond"/>
              </a:rPr>
              <a:t>ÜRÜN SERGİLEME ÜNİTELERİNİN KİRALANMASINA İLİŞKİN GİDERLER</a:t>
            </a:r>
          </a:p>
        </p:txBody>
      </p:sp>
    </p:spTree>
    <p:extLst>
      <p:ext uri="{BB962C8B-B14F-4D97-AF65-F5344CB8AC3E}">
        <p14:creationId xmlns:p14="http://schemas.microsoft.com/office/powerpoint/2010/main" val="361788231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4FFCB3BB-EED8-4EBD-BB86-C1A350FEDA98}"/>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8FA6203B-A6BD-430B-A94E-46602A3D9B0E}"/>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611954A7-3DCC-4E63-8A30-BA7983A2724A}"/>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1C1CFD3E-61F4-41B3-9A90-06D96FF5A79D}"/>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FAF5A9E7-5B74-4258-8B08-2CBBA185B930}"/>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78E49A70-F31A-4E56-B620-E130916AF99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FE6F87F6-C0C1-4925-9331-9AF17D3F5D37}"/>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6857F16B-FCBB-4AE5-A34A-58EB3EE734A4}"/>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CD3A9E69-8BB3-4CFF-9513-A487B517E5AA}"/>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18ED5741-171E-4D21-BEED-75CE7F5B9302}"/>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C0128CCD-916B-4140-B317-7BB7AAA91710}"/>
              </a:ext>
            </a:extLst>
          </p:cNvPr>
          <p:cNvGrpSpPr/>
          <p:nvPr/>
        </p:nvGrpSpPr>
        <p:grpSpPr>
          <a:xfrm>
            <a:off x="4414279" y="966579"/>
            <a:ext cx="15556672" cy="1394492"/>
            <a:chOff x="-12700" y="-12699"/>
            <a:chExt cx="12192954" cy="1394491"/>
          </a:xfrm>
        </p:grpSpPr>
        <p:grpSp>
          <p:nvGrpSpPr>
            <p:cNvPr id="13" name="Rectangle">
              <a:extLst>
                <a:ext uri="{FF2B5EF4-FFF2-40B4-BE49-F238E27FC236}">
                  <a16:creationId xmlns:a16="http://schemas.microsoft.com/office/drawing/2014/main" id="{649C8F5E-BB11-4464-8D65-41798796A4B5}"/>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28D91D3D-5DC8-49BB-B63F-5DF713237EA0}"/>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A3E5F477-D455-4E7F-BB9E-2227B9C9AFBC}"/>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3A0DC1DB-E3FC-4848-B888-644D570BCE39}"/>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A5DCCEA6-C5A8-4592-AFB2-6CFC709642CB}"/>
              </a:ext>
            </a:extLst>
          </p:cNvPr>
          <p:cNvSpPr txBox="1"/>
          <p:nvPr/>
        </p:nvSpPr>
        <p:spPr>
          <a:xfrm>
            <a:off x="4782171"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ALIM HEYETİ DESTEĞİ</a:t>
            </a:r>
          </a:p>
        </p:txBody>
      </p:sp>
      <p:sp>
        <p:nvSpPr>
          <p:cNvPr id="18" name="Yuvarlatılmış Dikdörtgen 13">
            <a:extLst>
              <a:ext uri="{FF2B5EF4-FFF2-40B4-BE49-F238E27FC236}">
                <a16:creationId xmlns:a16="http://schemas.microsoft.com/office/drawing/2014/main" id="{81295FA9-C2A6-4C60-B5CE-0E57831E59FE}"/>
              </a:ext>
            </a:extLst>
          </p:cNvPr>
          <p:cNvSpPr/>
          <p:nvPr/>
        </p:nvSpPr>
        <p:spPr>
          <a:xfrm>
            <a:off x="8236057" y="8776605"/>
            <a:ext cx="7911886" cy="33974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48AE6D8F-3E8C-44D2-9ADD-A31A9AD14383}"/>
              </a:ext>
            </a:extLst>
          </p:cNvPr>
          <p:cNvSpPr txBox="1"/>
          <p:nvPr/>
        </p:nvSpPr>
        <p:spPr>
          <a:xfrm>
            <a:off x="8093455" y="9406067"/>
            <a:ext cx="8197089" cy="2492990"/>
          </a:xfrm>
          <a:prstGeom prst="rect">
            <a:avLst/>
          </a:prstGeom>
          <a:noFill/>
        </p:spPr>
        <p:txBody>
          <a:bodyPr wrap="square" rtlCol="0">
            <a:spAutoFit/>
          </a:bodyPr>
          <a:lstStyle/>
          <a:p>
            <a:pPr algn="ctr">
              <a:tabLst>
                <a:tab pos="1431925" algn="l"/>
              </a:tabLst>
            </a:pPr>
            <a:r>
              <a:rPr lang="tr-TR" sz="3200" b="1" dirty="0">
                <a:solidFill>
                  <a:srgbClr val="D8AD65"/>
                </a:solidFill>
                <a:latin typeface="Myriad Pro Cond"/>
                <a:cs typeface="Arial" panose="020B0604020202020204" pitchFamily="34" charset="0"/>
              </a:rPr>
              <a:t>Alım Heyeti Desteği</a:t>
            </a:r>
          </a:p>
          <a:p>
            <a:pPr algn="ctr"/>
            <a:endParaRPr lang="tr-TR" sz="3200" dirty="0">
              <a:latin typeface="Myriad Pro Cond"/>
            </a:endParaRPr>
          </a:p>
          <a:p>
            <a:pPr lvl="0" algn="ctr">
              <a:buClr>
                <a:srgbClr val="990000"/>
              </a:buClr>
              <a:defRPr/>
            </a:pPr>
            <a:r>
              <a:rPr lang="tr-TR" sz="3200" b="1" dirty="0">
                <a:solidFill>
                  <a:schemeClr val="bg1"/>
                </a:solidFill>
                <a:latin typeface="Myriad Pro Cond"/>
              </a:rPr>
              <a:t>Destek Oranı : </a:t>
            </a:r>
            <a:r>
              <a:rPr lang="tr-TR" sz="3200" b="1" dirty="0">
                <a:solidFill>
                  <a:srgbClr val="E43033"/>
                </a:solidFill>
                <a:latin typeface="Myriad Pro Cond"/>
              </a:rPr>
              <a:t>% 50 </a:t>
            </a:r>
          </a:p>
          <a:p>
            <a:pPr lvl="0" algn="ctr">
              <a:buClr>
                <a:srgbClr val="990000"/>
              </a:buClr>
              <a:defRPr/>
            </a:pPr>
            <a:r>
              <a:rPr lang="tr-TR" sz="3200" b="1" dirty="0">
                <a:solidFill>
                  <a:schemeClr val="bg1"/>
                </a:solidFill>
                <a:latin typeface="Myriad Pro Cond"/>
              </a:rPr>
              <a:t>Destek Miktarı: </a:t>
            </a:r>
            <a:r>
              <a:rPr lang="tr-TR" sz="3200" b="1" dirty="0">
                <a:solidFill>
                  <a:srgbClr val="E43033"/>
                </a:solidFill>
                <a:latin typeface="Myriad Pro Cond"/>
              </a:rPr>
              <a:t>1.250.000 TL /Faaliyet </a:t>
            </a:r>
          </a:p>
          <a:p>
            <a:pPr lvl="0" algn="ctr">
              <a:buClr>
                <a:srgbClr val="990000"/>
              </a:buClr>
              <a:defRPr/>
            </a:pPr>
            <a:endParaRPr lang="tr-TR" sz="2800" b="1" dirty="0">
              <a:solidFill>
                <a:schemeClr val="accent1">
                  <a:lumMod val="50000"/>
                </a:schemeClr>
              </a:solidFill>
            </a:endParaRPr>
          </a:p>
        </p:txBody>
      </p:sp>
      <p:pic>
        <p:nvPicPr>
          <p:cNvPr id="20" name="Rectangle Rectangle" descr="Rectangle Rectangle">
            <a:extLst>
              <a:ext uri="{FF2B5EF4-FFF2-40B4-BE49-F238E27FC236}">
                <a16:creationId xmlns:a16="http://schemas.microsoft.com/office/drawing/2014/main" id="{E65FEA1A-EBAA-4B4C-A487-0E8C974D9C2D}"/>
              </a:ext>
            </a:extLst>
          </p:cNvPr>
          <p:cNvPicPr>
            <a:picLocks/>
          </p:cNvPicPr>
          <p:nvPr/>
        </p:nvPicPr>
        <p:blipFill>
          <a:blip r:embed="rId5"/>
          <a:stretch>
            <a:fillRect/>
          </a:stretch>
        </p:blipFill>
        <p:spPr>
          <a:xfrm>
            <a:off x="3505116" y="2659382"/>
            <a:ext cx="16952601" cy="5728746"/>
          </a:xfrm>
          <a:prstGeom prst="rect">
            <a:avLst/>
          </a:prstGeom>
          <a:effectLst/>
        </p:spPr>
      </p:pic>
      <p:sp>
        <p:nvSpPr>
          <p:cNvPr id="21" name="Metin kutusu 20">
            <a:extLst>
              <a:ext uri="{FF2B5EF4-FFF2-40B4-BE49-F238E27FC236}">
                <a16:creationId xmlns:a16="http://schemas.microsoft.com/office/drawing/2014/main" id="{6B994DBC-892B-47BE-A275-65B8FDEB4AE8}"/>
              </a:ext>
            </a:extLst>
          </p:cNvPr>
          <p:cNvSpPr txBox="1"/>
          <p:nvPr/>
        </p:nvSpPr>
        <p:spPr>
          <a:xfrm>
            <a:off x="2768794" y="2856803"/>
            <a:ext cx="18087278" cy="533390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200" b="1" dirty="0">
                <a:solidFill>
                  <a:srgbClr val="D8AD65"/>
                </a:solidFill>
                <a:latin typeface="Myriad Pro Cond"/>
                <a:cs typeface="Arial" pitchFamily="34" charset="0"/>
              </a:rPr>
              <a:t>Desteklenen Faaliyetler;</a:t>
            </a:r>
          </a:p>
          <a:p>
            <a:pPr marL="342900" lvl="3" indent="0">
              <a:buClr>
                <a:srgbClr val="990000"/>
              </a:buClr>
              <a:defRPr/>
            </a:pPr>
            <a:r>
              <a:rPr lang="tr-TR" sz="3200" b="1" dirty="0">
                <a:solidFill>
                  <a:schemeClr val="bg1"/>
                </a:solidFill>
                <a:latin typeface="Myriad Pro Cond"/>
              </a:rPr>
              <a:t>İkili iş görüşmeleri,</a:t>
            </a:r>
          </a:p>
          <a:p>
            <a:pPr marL="342900" lvl="3" indent="0">
              <a:buClr>
                <a:srgbClr val="990000"/>
              </a:buClr>
              <a:defRPr/>
            </a:pPr>
            <a:r>
              <a:rPr lang="tr-TR" sz="3200" b="1" dirty="0">
                <a:solidFill>
                  <a:schemeClr val="bg1"/>
                </a:solidFill>
                <a:latin typeface="Myriad Pro Cond"/>
              </a:rPr>
              <a:t>Tesis ziyaretleri,</a:t>
            </a:r>
          </a:p>
          <a:p>
            <a:pPr marL="342900" lvl="3" indent="0">
              <a:buClr>
                <a:srgbClr val="990000"/>
              </a:buClr>
              <a:defRPr/>
            </a:pPr>
            <a:r>
              <a:rPr lang="tr-TR" sz="3200" b="1" dirty="0">
                <a:solidFill>
                  <a:schemeClr val="bg1"/>
                </a:solidFill>
                <a:latin typeface="Myriad Pro Cond"/>
              </a:rPr>
              <a:t>Meslek kuruluşu ziyareti</a:t>
            </a:r>
          </a:p>
          <a:p>
            <a:pPr marL="342900" lvl="3" indent="0">
              <a:buClr>
                <a:srgbClr val="990000"/>
              </a:buClr>
              <a:defRPr/>
            </a:pPr>
            <a:endParaRPr lang="tr-TR" sz="3200" b="1" dirty="0">
              <a:solidFill>
                <a:schemeClr val="bg1"/>
              </a:solidFill>
              <a:latin typeface="Myriad Pro Cond"/>
            </a:endParaRPr>
          </a:p>
          <a:p>
            <a:pPr marL="342900" lvl="3" indent="0">
              <a:buClr>
                <a:srgbClr val="990000"/>
              </a:buClr>
              <a:defRPr/>
            </a:pPr>
            <a:r>
              <a:rPr lang="tr-TR" sz="3200" b="1" dirty="0">
                <a:solidFill>
                  <a:srgbClr val="D8AD65"/>
                </a:solidFill>
                <a:latin typeface="Myriad Pro Cond"/>
              </a:rPr>
              <a:t>Desteklenen Giderler;</a:t>
            </a:r>
          </a:p>
          <a:p>
            <a:pPr marL="342900" lvl="3" indent="0">
              <a:buClr>
                <a:srgbClr val="990000"/>
              </a:buClr>
              <a:defRPr/>
            </a:pPr>
            <a:r>
              <a:rPr lang="tr-TR" sz="3200" b="1" dirty="0">
                <a:solidFill>
                  <a:schemeClr val="bg1"/>
                </a:solidFill>
                <a:latin typeface="Myriad Pro Cond"/>
              </a:rPr>
              <a:t>Ulaşım, Konaklama, Tanıtım, Organizasyon </a:t>
            </a:r>
          </a:p>
          <a:p>
            <a:pPr algn="just" defTabSz="342900"/>
            <a:endParaRPr lang="tr-TR" sz="3200" b="1" dirty="0">
              <a:latin typeface="Myriad Pro Cond"/>
              <a:cs typeface="Arial" pitchFamily="34" charset="0"/>
            </a:endParaRPr>
          </a:p>
          <a:p>
            <a:pPr defTabSz="342900"/>
            <a:r>
              <a:rPr lang="tr-TR" sz="3200" b="1" dirty="0">
                <a:solidFill>
                  <a:srgbClr val="D8AD65"/>
                </a:solidFill>
                <a:latin typeface="Myriad Pro Cond"/>
                <a:cs typeface="Arial" pitchFamily="34" charset="0"/>
              </a:rPr>
              <a:t>Bakanlıktan ön onay</a:t>
            </a:r>
          </a:p>
          <a:p>
            <a:pPr defTabSz="342900"/>
            <a:r>
              <a:rPr lang="tr-TR" sz="3200" b="1" dirty="0">
                <a:solidFill>
                  <a:srgbClr val="D8AD65"/>
                </a:solidFill>
                <a:latin typeface="Myriad Pro Cond"/>
                <a:cs typeface="Arial" pitchFamily="34" charset="0"/>
              </a:rPr>
              <a:t>İş birliği kuruluşları</a:t>
            </a: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
        <p:nvSpPr>
          <p:cNvPr id="22" name="Dikdörtgen 21"/>
          <p:cNvSpPr/>
          <p:nvPr/>
        </p:nvSpPr>
        <p:spPr>
          <a:xfrm>
            <a:off x="4706671" y="12562551"/>
            <a:ext cx="14970656" cy="584775"/>
          </a:xfrm>
          <a:prstGeom prst="rect">
            <a:avLst/>
          </a:prstGeom>
        </p:spPr>
        <p:txBody>
          <a:bodyPr wrap="square">
            <a:spAutoFit/>
          </a:bodyPr>
          <a:lstStyle/>
          <a:p>
            <a:pPr marL="685800" lvl="2" indent="0" defTabSz="685800" hangingPunct="1">
              <a:defRPr/>
            </a:pPr>
            <a:r>
              <a:rPr lang="tr-TR" sz="3200" b="1" dirty="0">
                <a:solidFill>
                  <a:srgbClr val="E43033"/>
                </a:solidFill>
                <a:latin typeface="Myriad Pro Cond"/>
              </a:rPr>
              <a:t>ÜRÜN SERGİLEME ÜNİTELERİNİN KİRALANMASINA İLİŞKİN GİDERLER</a:t>
            </a:r>
          </a:p>
        </p:txBody>
      </p:sp>
    </p:spTree>
    <p:extLst>
      <p:ext uri="{BB962C8B-B14F-4D97-AF65-F5344CB8AC3E}">
        <p14:creationId xmlns:p14="http://schemas.microsoft.com/office/powerpoint/2010/main" val="75436275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SANAL TİCARET HEYETİ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43668089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3A336C45-BF4D-4FAB-8D2D-6B42BD8919A6}"/>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CB2602E-73ED-4D85-A4E1-B7C804BD11F0}"/>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D3B84E3-215C-4648-BB70-72EF20F3F85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E1E6093D-A912-4BB5-B323-C1ED8784A1F2}"/>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61773576-077C-4537-862F-650AADD1832D}"/>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F378876A-20CE-4EEF-BC5E-B19364987F0A}"/>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1BD2E8E5-0D25-42A4-8EE6-CA2AA5930599}"/>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86223187-A0DC-4B93-9070-C350FB8FA6BD}"/>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8DE81AE2-66A0-4597-ACD0-011AC75364D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1BCF0FBA-62BA-4604-9006-CE66300A3F5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7A5F6470-6F7E-4EA2-9E72-53E6F35C3A35}"/>
              </a:ext>
            </a:extLst>
          </p:cNvPr>
          <p:cNvGrpSpPr/>
          <p:nvPr/>
        </p:nvGrpSpPr>
        <p:grpSpPr>
          <a:xfrm>
            <a:off x="4965453" y="953881"/>
            <a:ext cx="15556672" cy="1394492"/>
            <a:chOff x="-12700" y="-12699"/>
            <a:chExt cx="12192954" cy="1394491"/>
          </a:xfrm>
        </p:grpSpPr>
        <p:grpSp>
          <p:nvGrpSpPr>
            <p:cNvPr id="13" name="Rectangle">
              <a:extLst>
                <a:ext uri="{FF2B5EF4-FFF2-40B4-BE49-F238E27FC236}">
                  <a16:creationId xmlns:a16="http://schemas.microsoft.com/office/drawing/2014/main" id="{4ED420B9-F464-4956-91B9-05ADB08F36F6}"/>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8DB1750C-7323-499D-83BE-0E2D1100CBEB}"/>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CFA1AB74-AA13-4667-821C-69EB86EAAE4A}"/>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3C8CD3E1-7BAB-4B69-9990-F8568124BF31}"/>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38138E3C-ACF4-4825-9D2C-B1B2CF0B7EA6}"/>
              </a:ext>
            </a:extLst>
          </p:cNvPr>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SANAL TİCARET HEYETİ DESTEĞİ</a:t>
            </a:r>
            <a:endParaRPr sz="6000" dirty="0">
              <a:latin typeface="Calibri" panose="020F0502020204030204" pitchFamily="34" charset="0"/>
            </a:endParaRPr>
          </a:p>
        </p:txBody>
      </p:sp>
      <p:sp>
        <p:nvSpPr>
          <p:cNvPr id="18" name="Yuvarlatılmış Dikdörtgen 13">
            <a:extLst>
              <a:ext uri="{FF2B5EF4-FFF2-40B4-BE49-F238E27FC236}">
                <a16:creationId xmlns:a16="http://schemas.microsoft.com/office/drawing/2014/main" id="{B06AC7B7-133B-42BB-9CB7-D477FC216877}"/>
              </a:ext>
            </a:extLst>
          </p:cNvPr>
          <p:cNvSpPr/>
          <p:nvPr/>
        </p:nvSpPr>
        <p:spPr>
          <a:xfrm>
            <a:off x="7535113" y="9492841"/>
            <a:ext cx="9434932" cy="32500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21BFF315-37FB-4786-83B6-A0A7A4F58085}"/>
              </a:ext>
            </a:extLst>
          </p:cNvPr>
          <p:cNvSpPr txBox="1"/>
          <p:nvPr/>
        </p:nvSpPr>
        <p:spPr>
          <a:xfrm>
            <a:off x="7767235" y="10040636"/>
            <a:ext cx="8970688" cy="2154436"/>
          </a:xfrm>
          <a:prstGeom prst="rect">
            <a:avLst/>
          </a:prstGeom>
          <a:noFill/>
        </p:spPr>
        <p:txBody>
          <a:bodyPr wrap="square" rtlCol="0">
            <a:spAutoFit/>
          </a:bodyPr>
          <a:lstStyle/>
          <a:p>
            <a:pPr algn="ctr"/>
            <a:endParaRPr lang="tr-TR" dirty="0"/>
          </a:p>
          <a:p>
            <a:pPr lvl="0" algn="ctr">
              <a:buClr>
                <a:srgbClr val="990000"/>
              </a:buClr>
              <a:defRPr/>
            </a:pPr>
            <a:r>
              <a:rPr lang="tr-TR" sz="3600" b="1" dirty="0">
                <a:solidFill>
                  <a:schemeClr val="bg1"/>
                </a:solidFill>
                <a:latin typeface="Myriad Pro Cond"/>
              </a:rPr>
              <a:t>Destek Oranı : </a:t>
            </a:r>
            <a:r>
              <a:rPr lang="tr-TR" sz="3600" b="1" dirty="0">
                <a:solidFill>
                  <a:srgbClr val="E43033"/>
                </a:solidFill>
                <a:latin typeface="Myriad Pro Cond"/>
              </a:rPr>
              <a:t>% 50 </a:t>
            </a:r>
          </a:p>
          <a:p>
            <a:pPr lvl="0" algn="ctr">
              <a:buClr>
                <a:srgbClr val="990000"/>
              </a:buClr>
              <a:defRPr/>
            </a:pPr>
            <a:r>
              <a:rPr lang="tr-TR" sz="3600" b="1" dirty="0">
                <a:solidFill>
                  <a:schemeClr val="bg1"/>
                </a:solidFill>
                <a:latin typeface="Myriad Pro Cond"/>
              </a:rPr>
              <a:t>Destek Miktarı: </a:t>
            </a:r>
            <a:r>
              <a:rPr lang="tr-TR" sz="3600" b="1" dirty="0">
                <a:solidFill>
                  <a:srgbClr val="E43033"/>
                </a:solidFill>
                <a:latin typeface="Myriad Pro Cond"/>
              </a:rPr>
              <a:t>1.000.000 TL/ Faaliyet </a:t>
            </a:r>
          </a:p>
          <a:p>
            <a:pPr lvl="0" algn="ctr">
              <a:buClr>
                <a:srgbClr val="990000"/>
              </a:buClr>
              <a:defRPr/>
            </a:pPr>
            <a:endParaRPr lang="tr-TR" sz="4000" b="1" dirty="0">
              <a:solidFill>
                <a:schemeClr val="accent1">
                  <a:lumMod val="50000"/>
                </a:schemeClr>
              </a:solidFill>
            </a:endParaRPr>
          </a:p>
        </p:txBody>
      </p:sp>
      <p:pic>
        <p:nvPicPr>
          <p:cNvPr id="20" name="Rectangle Rectangle" descr="Rectangle Rectangle">
            <a:extLst>
              <a:ext uri="{FF2B5EF4-FFF2-40B4-BE49-F238E27FC236}">
                <a16:creationId xmlns:a16="http://schemas.microsoft.com/office/drawing/2014/main" id="{F89D66B9-0D48-4045-9606-11D67204381A}"/>
              </a:ext>
            </a:extLst>
          </p:cNvPr>
          <p:cNvPicPr>
            <a:picLocks/>
          </p:cNvPicPr>
          <p:nvPr/>
        </p:nvPicPr>
        <p:blipFill>
          <a:blip r:embed="rId5"/>
          <a:stretch>
            <a:fillRect/>
          </a:stretch>
        </p:blipFill>
        <p:spPr>
          <a:xfrm>
            <a:off x="3553323" y="2820108"/>
            <a:ext cx="16952601" cy="5728746"/>
          </a:xfrm>
          <a:prstGeom prst="rect">
            <a:avLst/>
          </a:prstGeom>
          <a:effectLst/>
        </p:spPr>
      </p:pic>
      <p:sp>
        <p:nvSpPr>
          <p:cNvPr id="26" name="Metin kutusu 25">
            <a:extLst>
              <a:ext uri="{FF2B5EF4-FFF2-40B4-BE49-F238E27FC236}">
                <a16:creationId xmlns:a16="http://schemas.microsoft.com/office/drawing/2014/main" id="{F1E01B3D-21E7-4719-88FC-FB418107CCAB}"/>
              </a:ext>
            </a:extLst>
          </p:cNvPr>
          <p:cNvSpPr txBox="1"/>
          <p:nvPr/>
        </p:nvSpPr>
        <p:spPr>
          <a:xfrm>
            <a:off x="3208940" y="3045779"/>
            <a:ext cx="18087278" cy="548779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300" dirty="0">
                <a:solidFill>
                  <a:schemeClr val="bg1"/>
                </a:solidFill>
                <a:latin typeface="Myriad Pro Cond"/>
              </a:rPr>
              <a:t>Desteklenen Giderler</a:t>
            </a:r>
          </a:p>
          <a:p>
            <a:pPr lvl="2" indent="0" defTabSz="914400" hangingPunct="1">
              <a:buClr>
                <a:srgbClr val="990000"/>
              </a:buClr>
              <a:defRPr/>
            </a:pPr>
            <a:endParaRPr lang="tr-TR" sz="3300" dirty="0">
              <a:solidFill>
                <a:schemeClr val="bg1"/>
              </a:solidFill>
              <a:latin typeface="Myriad Pro Cond"/>
            </a:endParaRPr>
          </a:p>
          <a:p>
            <a:pPr lvl="2" indent="0" defTabSz="914400" hangingPunct="1">
              <a:buClr>
                <a:srgbClr val="990000"/>
              </a:buClr>
              <a:defRPr/>
            </a:pPr>
            <a:r>
              <a:rPr lang="tr-TR" sz="3300" dirty="0">
                <a:solidFill>
                  <a:schemeClr val="bg1"/>
                </a:solidFill>
                <a:latin typeface="Myriad Pro Cond"/>
              </a:rPr>
              <a:t>Tanıtım giderleri</a:t>
            </a:r>
          </a:p>
          <a:p>
            <a:pPr lvl="2" indent="0" defTabSz="914400" hangingPunct="1">
              <a:buClr>
                <a:srgbClr val="990000"/>
              </a:buClr>
              <a:defRPr/>
            </a:pPr>
            <a:r>
              <a:rPr lang="tr-TR" sz="3300" dirty="0">
                <a:solidFill>
                  <a:schemeClr val="bg1"/>
                </a:solidFill>
                <a:latin typeface="Myriad Pro Cond"/>
              </a:rPr>
              <a:t>Sanal ticaret heyetinin planlaması ve koordinasyonuna yönelik hizmet giderleri, </a:t>
            </a:r>
          </a:p>
          <a:p>
            <a:pPr lvl="2" indent="0" defTabSz="914400" hangingPunct="1">
              <a:buClr>
                <a:srgbClr val="990000"/>
              </a:buClr>
              <a:defRPr/>
            </a:pPr>
            <a:r>
              <a:rPr lang="tr-TR" sz="3300" dirty="0">
                <a:solidFill>
                  <a:schemeClr val="bg1"/>
                </a:solidFill>
                <a:latin typeface="Myriad Pro Cond"/>
              </a:rPr>
              <a:t>Eşleştirme ve iş görüşmelerinin organizasyonuna ilişkin giderler, </a:t>
            </a:r>
          </a:p>
          <a:p>
            <a:pPr lvl="2" indent="0" defTabSz="914400" hangingPunct="1">
              <a:buClr>
                <a:srgbClr val="990000"/>
              </a:buClr>
              <a:defRPr/>
            </a:pPr>
            <a:r>
              <a:rPr lang="tr-TR" sz="3300" dirty="0">
                <a:solidFill>
                  <a:schemeClr val="bg1"/>
                </a:solidFill>
                <a:latin typeface="Myriad Pro Cond"/>
              </a:rPr>
              <a:t>Sanal ticaret heyeti faaliyetinin gerçekleştirildiği platformlara ödenen ücretler </a:t>
            </a:r>
          </a:p>
          <a:p>
            <a:pPr lvl="2" indent="0" defTabSz="914400" hangingPunct="1">
              <a:buClr>
                <a:srgbClr val="990000"/>
              </a:buClr>
              <a:defRPr/>
            </a:pPr>
            <a:r>
              <a:rPr lang="tr-TR" sz="3300" dirty="0">
                <a:solidFill>
                  <a:schemeClr val="bg1"/>
                </a:solidFill>
                <a:latin typeface="Myriad Pro Cond"/>
              </a:rPr>
              <a:t>Tercümanlık giderleri </a:t>
            </a:r>
            <a:endParaRPr lang="tr-TR" sz="3300" dirty="0">
              <a:solidFill>
                <a:schemeClr val="bg1"/>
              </a:solidFill>
              <a:latin typeface="Myriad Pro Cond"/>
              <a:cs typeface="Arial" pitchFamily="34" charset="0"/>
            </a:endParaRPr>
          </a:p>
          <a:p>
            <a:pPr defTabSz="342900"/>
            <a:endParaRPr lang="tr-TR" sz="3300" b="1" dirty="0">
              <a:solidFill>
                <a:srgbClr val="D8AD65"/>
              </a:solidFill>
              <a:latin typeface="Myriad Pro Cond"/>
              <a:cs typeface="Arial" pitchFamily="34" charset="0"/>
            </a:endParaRPr>
          </a:p>
          <a:p>
            <a:pPr defTabSz="342900"/>
            <a:r>
              <a:rPr lang="tr-TR" sz="3300" b="1" dirty="0">
                <a:solidFill>
                  <a:srgbClr val="D8AD65"/>
                </a:solidFill>
                <a:latin typeface="Myriad Pro Cond"/>
                <a:cs typeface="Arial" pitchFamily="34" charset="0"/>
              </a:rPr>
              <a:t>Bakanlıktan ön onay</a:t>
            </a:r>
          </a:p>
          <a:p>
            <a:pPr defTabSz="342900"/>
            <a:r>
              <a:rPr lang="tr-TR" sz="3300" b="1" dirty="0">
                <a:solidFill>
                  <a:srgbClr val="D8AD65"/>
                </a:solidFill>
                <a:latin typeface="Myriad Pro Cond"/>
                <a:cs typeface="Arial" pitchFamily="34" charset="0"/>
              </a:rPr>
              <a:t>İş birliği kuruluşları</a:t>
            </a: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spTree>
    <p:extLst>
      <p:ext uri="{BB962C8B-B14F-4D97-AF65-F5344CB8AC3E}">
        <p14:creationId xmlns:p14="http://schemas.microsoft.com/office/powerpoint/2010/main" val="374338579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dirty="0"/>
              <a:t>ULUSLARARASI REKABETÇİLİĞİN </a:t>
            </a:r>
            <a:r>
              <a:rPr lang="tr-TR" sz="4400" b="1" dirty="0">
                <a:solidFill>
                  <a:srgbClr val="D8AD65"/>
                </a:solidFill>
                <a:latin typeface="Myriad Pro Cond"/>
                <a:ea typeface="Myriad Pro Cond"/>
                <a:cs typeface="Myriad Pro Cond"/>
              </a:rPr>
              <a:t>GELİŞTİRİLMESİ (</a:t>
            </a:r>
            <a:r>
              <a:rPr lang="tr-TR" altLang="tr-TR" sz="4400" b="1" dirty="0">
                <a:solidFill>
                  <a:srgbClr val="D8AD65"/>
                </a:solidFill>
                <a:latin typeface="Myriad Pro Cond"/>
                <a:ea typeface="Myriad Pro Cond"/>
                <a:cs typeface="Myriad Pro Cond"/>
              </a:rPr>
              <a:t>UR-GE) </a:t>
            </a:r>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ea typeface="Myriad Pro Cond"/>
                <a:cs typeface="Myriad Pro Cond"/>
              </a:rPr>
              <a:t>PROJE DESTEĞİ</a:t>
            </a:r>
            <a:endParaRPr lang="tr-TR" sz="4400" b="1" dirty="0">
              <a:solidFill>
                <a:srgbClr val="D8AD65"/>
              </a:solidFill>
              <a:latin typeface="Myriad Pro Cond"/>
              <a:ea typeface="Myriad Pro Cond"/>
              <a:cs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68024019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Rectangle">
            <a:extLst>
              <a:ext uri="{FF2B5EF4-FFF2-40B4-BE49-F238E27FC236}">
                <a16:creationId xmlns:a16="http://schemas.microsoft.com/office/drawing/2014/main" id="{0CCFF3AC-1599-4279-9695-0997064C577E}"/>
              </a:ext>
            </a:extLst>
          </p:cNvPr>
          <p:cNvGrpSpPr/>
          <p:nvPr/>
        </p:nvGrpSpPr>
        <p:grpSpPr>
          <a:xfrm>
            <a:off x="7081756" y="3092594"/>
            <a:ext cx="11052298" cy="1317423"/>
            <a:chOff x="0" y="0"/>
            <a:chExt cx="11052295" cy="1969638"/>
          </a:xfrm>
        </p:grpSpPr>
        <p:sp>
          <p:nvSpPr>
            <p:cNvPr id="3" name="Rectangle">
              <a:extLst>
                <a:ext uri="{FF2B5EF4-FFF2-40B4-BE49-F238E27FC236}">
                  <a16:creationId xmlns:a16="http://schemas.microsoft.com/office/drawing/2014/main" id="{27F5D935-5317-40C9-97CB-300A63ACC3E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Rectangle Rectangle" descr="Rectangle Rectangle">
              <a:extLst>
                <a:ext uri="{FF2B5EF4-FFF2-40B4-BE49-F238E27FC236}">
                  <a16:creationId xmlns:a16="http://schemas.microsoft.com/office/drawing/2014/main" id="{B3F8AA8D-1C88-44FC-A089-AED80F4540B7}"/>
                </a:ext>
              </a:extLst>
            </p:cNvPr>
            <p:cNvPicPr>
              <a:picLocks/>
            </p:cNvPicPr>
            <p:nvPr/>
          </p:nvPicPr>
          <p:blipFill>
            <a:blip r:embed="rId2"/>
            <a:stretch>
              <a:fillRect/>
            </a:stretch>
          </p:blipFill>
          <p:spPr>
            <a:xfrm>
              <a:off x="0" y="-1"/>
              <a:ext cx="11052296" cy="1969640"/>
            </a:xfrm>
            <a:prstGeom prst="rect">
              <a:avLst/>
            </a:prstGeom>
            <a:effectLst/>
          </p:spPr>
        </p:pic>
      </p:grpSp>
      <p:grpSp>
        <p:nvGrpSpPr>
          <p:cNvPr id="5" name="Shape">
            <a:extLst>
              <a:ext uri="{FF2B5EF4-FFF2-40B4-BE49-F238E27FC236}">
                <a16:creationId xmlns:a16="http://schemas.microsoft.com/office/drawing/2014/main" id="{267BE20D-B67D-4323-9C59-D7A1657D58AA}"/>
              </a:ext>
            </a:extLst>
          </p:cNvPr>
          <p:cNvGrpSpPr/>
          <p:nvPr/>
        </p:nvGrpSpPr>
        <p:grpSpPr>
          <a:xfrm>
            <a:off x="260770" y="-47558"/>
            <a:ext cx="2743813" cy="9523468"/>
            <a:chOff x="0" y="0"/>
            <a:chExt cx="2438012" cy="9523467"/>
          </a:xfrm>
        </p:grpSpPr>
        <p:sp>
          <p:nvSpPr>
            <p:cNvPr id="6" name="Shape">
              <a:extLst>
                <a:ext uri="{FF2B5EF4-FFF2-40B4-BE49-F238E27FC236}">
                  <a16:creationId xmlns:a16="http://schemas.microsoft.com/office/drawing/2014/main" id="{B8201F0B-F5D4-48E8-9450-92036B9C6970}"/>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 name="Shape Shape" descr="Shape Shape">
              <a:extLst>
                <a:ext uri="{FF2B5EF4-FFF2-40B4-BE49-F238E27FC236}">
                  <a16:creationId xmlns:a16="http://schemas.microsoft.com/office/drawing/2014/main" id="{1C5E3019-7D74-4E5E-91C0-1049FE340716}"/>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8" name="Ticaret Bakanlığı Logo Altın Arma TR.png" descr="Ticaret Bakanlığı Logo Altın Arma TR.png">
            <a:extLst>
              <a:ext uri="{FF2B5EF4-FFF2-40B4-BE49-F238E27FC236}">
                <a16:creationId xmlns:a16="http://schemas.microsoft.com/office/drawing/2014/main" id="{397A6E8D-0F9A-4DD0-8894-3F17C7B41C46}"/>
              </a:ext>
            </a:extLst>
          </p:cNvPr>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9" name="Shape">
            <a:extLst>
              <a:ext uri="{FF2B5EF4-FFF2-40B4-BE49-F238E27FC236}">
                <a16:creationId xmlns:a16="http://schemas.microsoft.com/office/drawing/2014/main" id="{718F1562-AB8E-4CF5-A1CB-FCB4863E703B}"/>
              </a:ext>
            </a:extLst>
          </p:cNvPr>
          <p:cNvGrpSpPr/>
          <p:nvPr/>
        </p:nvGrpSpPr>
        <p:grpSpPr>
          <a:xfrm>
            <a:off x="21101362" y="-39495"/>
            <a:ext cx="3021866" cy="9523469"/>
            <a:chOff x="0" y="0"/>
            <a:chExt cx="2438012" cy="9523467"/>
          </a:xfrm>
        </p:grpSpPr>
        <p:sp>
          <p:nvSpPr>
            <p:cNvPr id="10" name="Shape">
              <a:extLst>
                <a:ext uri="{FF2B5EF4-FFF2-40B4-BE49-F238E27FC236}">
                  <a16:creationId xmlns:a16="http://schemas.microsoft.com/office/drawing/2014/main" id="{0767D6EC-87A2-4533-B212-94FB265B45C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 name="Shape Shape" descr="Shape Shape">
              <a:extLst>
                <a:ext uri="{FF2B5EF4-FFF2-40B4-BE49-F238E27FC236}">
                  <a16:creationId xmlns:a16="http://schemas.microsoft.com/office/drawing/2014/main" id="{E5F6E5C0-E1F1-4E14-9F8A-BD0B539F6927}"/>
                </a:ext>
              </a:extLst>
            </p:cNvPr>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12" name="Ticaret Bakanlığı Logo Altın Arma TR.png" descr="Ticaret Bakanlığı Logo Altın Arma TR.png">
            <a:extLst>
              <a:ext uri="{FF2B5EF4-FFF2-40B4-BE49-F238E27FC236}">
                <a16:creationId xmlns:a16="http://schemas.microsoft.com/office/drawing/2014/main" id="{88A7325F-BF8B-47AD-B7FD-8BD9443A5AE3}"/>
              </a:ext>
            </a:extLst>
          </p:cNvPr>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3" name="YENİ NESİL İHRACAT DESTEKLERİ…">
            <a:extLst>
              <a:ext uri="{FF2B5EF4-FFF2-40B4-BE49-F238E27FC236}">
                <a16:creationId xmlns:a16="http://schemas.microsoft.com/office/drawing/2014/main" id="{AD9CB86E-5F34-4381-B780-B18EAB4F1941}"/>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4" name="YENİ NESİL İHRACAT DESTEKLERİ…">
            <a:extLst>
              <a:ext uri="{FF2B5EF4-FFF2-40B4-BE49-F238E27FC236}">
                <a16:creationId xmlns:a16="http://schemas.microsoft.com/office/drawing/2014/main" id="{170AD9E0-0D83-497C-9886-1FB1FC80BE58}"/>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5" name="Group">
            <a:extLst>
              <a:ext uri="{FF2B5EF4-FFF2-40B4-BE49-F238E27FC236}">
                <a16:creationId xmlns:a16="http://schemas.microsoft.com/office/drawing/2014/main" id="{CD4378B5-8D71-46CD-A355-1404D66734D5}"/>
              </a:ext>
            </a:extLst>
          </p:cNvPr>
          <p:cNvGrpSpPr/>
          <p:nvPr/>
        </p:nvGrpSpPr>
        <p:grpSpPr>
          <a:xfrm>
            <a:off x="4965453" y="855363"/>
            <a:ext cx="15556672" cy="1394492"/>
            <a:chOff x="-12700" y="-12699"/>
            <a:chExt cx="12192954" cy="1394491"/>
          </a:xfrm>
        </p:grpSpPr>
        <p:grpSp>
          <p:nvGrpSpPr>
            <p:cNvPr id="16" name="Rectangle">
              <a:extLst>
                <a:ext uri="{FF2B5EF4-FFF2-40B4-BE49-F238E27FC236}">
                  <a16:creationId xmlns:a16="http://schemas.microsoft.com/office/drawing/2014/main" id="{2B68D375-FD86-45AA-B2F4-1FD04FE15050}"/>
                </a:ext>
              </a:extLst>
            </p:cNvPr>
            <p:cNvGrpSpPr/>
            <p:nvPr/>
          </p:nvGrpSpPr>
          <p:grpSpPr>
            <a:xfrm>
              <a:off x="-12700" y="-12700"/>
              <a:ext cx="12192955" cy="1394492"/>
              <a:chOff x="0" y="0"/>
              <a:chExt cx="12192954" cy="1394491"/>
            </a:xfrm>
          </p:grpSpPr>
          <p:sp>
            <p:nvSpPr>
              <p:cNvPr id="18" name="Rectangle">
                <a:extLst>
                  <a:ext uri="{FF2B5EF4-FFF2-40B4-BE49-F238E27FC236}">
                    <a16:creationId xmlns:a16="http://schemas.microsoft.com/office/drawing/2014/main" id="{849BAF26-D219-4B80-8470-19EF118A315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9" name="Rectangle Rectangle" descr="Rectangle Rectangle">
                <a:extLst>
                  <a:ext uri="{FF2B5EF4-FFF2-40B4-BE49-F238E27FC236}">
                    <a16:creationId xmlns:a16="http://schemas.microsoft.com/office/drawing/2014/main" id="{A861E019-95BF-4D18-91FC-12E63480EACE}"/>
                  </a:ext>
                </a:extLst>
              </p:cNvPr>
              <p:cNvPicPr>
                <a:picLocks/>
              </p:cNvPicPr>
              <p:nvPr/>
            </p:nvPicPr>
            <p:blipFill>
              <a:blip r:embed="rId5"/>
              <a:stretch>
                <a:fillRect/>
              </a:stretch>
            </p:blipFill>
            <p:spPr>
              <a:xfrm>
                <a:off x="0" y="-1"/>
                <a:ext cx="12192955" cy="1394493"/>
              </a:xfrm>
              <a:prstGeom prst="rect">
                <a:avLst/>
              </a:prstGeom>
              <a:effectLst/>
            </p:spPr>
          </p:pic>
        </p:grpSp>
        <p:sp>
          <p:nvSpPr>
            <p:cNvPr id="17" name="Line">
              <a:extLst>
                <a:ext uri="{FF2B5EF4-FFF2-40B4-BE49-F238E27FC236}">
                  <a16:creationId xmlns:a16="http://schemas.microsoft.com/office/drawing/2014/main" id="{A5516CD1-979C-4D53-A504-2AE183312C5E}"/>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0" name="YENİ NESİL İHRACAT DESTEKLERİ">
            <a:extLst>
              <a:ext uri="{FF2B5EF4-FFF2-40B4-BE49-F238E27FC236}">
                <a16:creationId xmlns:a16="http://schemas.microsoft.com/office/drawing/2014/main" id="{040F4C2D-8911-4266-B35E-CF5443BB9FF2}"/>
              </a:ext>
            </a:extLst>
          </p:cNvPr>
          <p:cNvSpPr txBox="1"/>
          <p:nvPr/>
        </p:nvSpPr>
        <p:spPr>
          <a:xfrm>
            <a:off x="5428650" y="919701"/>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UR-GE PROJE DESTEĞİ</a:t>
            </a:r>
            <a:endParaRPr sz="6000" dirty="0">
              <a:latin typeface="Calibri" panose="020F0502020204030204" pitchFamily="34" charset="0"/>
            </a:endParaRPr>
          </a:p>
        </p:txBody>
      </p:sp>
      <p:pic>
        <p:nvPicPr>
          <p:cNvPr id="25" name="Image" descr="Image">
            <a:extLst>
              <a:ext uri="{FF2B5EF4-FFF2-40B4-BE49-F238E27FC236}">
                <a16:creationId xmlns:a16="http://schemas.microsoft.com/office/drawing/2014/main" id="{2DB52D1A-5635-44E3-944A-1A0A7DFD094D}"/>
              </a:ext>
            </a:extLst>
          </p:cNvPr>
          <p:cNvPicPr>
            <a:picLocks noChangeAspect="1"/>
          </p:cNvPicPr>
          <p:nvPr/>
        </p:nvPicPr>
        <p:blipFill>
          <a:blip r:embed="rId6"/>
          <a:stretch>
            <a:fillRect/>
          </a:stretch>
        </p:blipFill>
        <p:spPr>
          <a:xfrm>
            <a:off x="3228629" y="11154980"/>
            <a:ext cx="2432937" cy="2433029"/>
          </a:xfrm>
          <a:prstGeom prst="rect">
            <a:avLst/>
          </a:prstGeom>
          <a:ln w="3175" cap="flat">
            <a:noFill/>
            <a:miter lim="400000"/>
          </a:ln>
          <a:effectLst/>
        </p:spPr>
      </p:pic>
      <p:sp>
        <p:nvSpPr>
          <p:cNvPr id="26" name="Metin kutusu 25">
            <a:extLst>
              <a:ext uri="{FF2B5EF4-FFF2-40B4-BE49-F238E27FC236}">
                <a16:creationId xmlns:a16="http://schemas.microsoft.com/office/drawing/2014/main" id="{04EE0B99-EB0D-4179-A7E7-5A72F123E8C4}"/>
              </a:ext>
            </a:extLst>
          </p:cNvPr>
          <p:cNvSpPr txBox="1"/>
          <p:nvPr/>
        </p:nvSpPr>
        <p:spPr>
          <a:xfrm>
            <a:off x="3597307" y="12028895"/>
            <a:ext cx="1516566" cy="62492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600" b="1" i="0" u="none" strike="noStrike" cap="none" spc="0" normalizeH="0" baseline="0" dirty="0">
                <a:ln>
                  <a:noFill/>
                </a:ln>
                <a:solidFill>
                  <a:schemeClr val="bg1"/>
                </a:solidFill>
                <a:effectLst/>
                <a:uFillTx/>
                <a:latin typeface="Myriad Pro Cond"/>
                <a:sym typeface="Helvetica Neue"/>
              </a:rPr>
              <a:t>YENİ</a:t>
            </a:r>
          </a:p>
        </p:txBody>
      </p:sp>
      <p:grpSp>
        <p:nvGrpSpPr>
          <p:cNvPr id="28" name="Rectangle">
            <a:extLst>
              <a:ext uri="{FF2B5EF4-FFF2-40B4-BE49-F238E27FC236}">
                <a16:creationId xmlns:a16="http://schemas.microsoft.com/office/drawing/2014/main" id="{263DC2DE-9E4E-4779-B519-FA2A241ECA46}"/>
              </a:ext>
            </a:extLst>
          </p:cNvPr>
          <p:cNvGrpSpPr/>
          <p:nvPr/>
        </p:nvGrpSpPr>
        <p:grpSpPr>
          <a:xfrm>
            <a:off x="7177583" y="4858508"/>
            <a:ext cx="11052298" cy="1317423"/>
            <a:chOff x="0" y="0"/>
            <a:chExt cx="11052295" cy="1969638"/>
          </a:xfrm>
        </p:grpSpPr>
        <p:sp>
          <p:nvSpPr>
            <p:cNvPr id="29" name="Rectangle">
              <a:extLst>
                <a:ext uri="{FF2B5EF4-FFF2-40B4-BE49-F238E27FC236}">
                  <a16:creationId xmlns:a16="http://schemas.microsoft.com/office/drawing/2014/main" id="{CA0345EB-6E58-4CC0-B0CD-C7BD889AE59B}"/>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0" name="Rectangle Rectangle" descr="Rectangle Rectangle">
              <a:extLst>
                <a:ext uri="{FF2B5EF4-FFF2-40B4-BE49-F238E27FC236}">
                  <a16:creationId xmlns:a16="http://schemas.microsoft.com/office/drawing/2014/main" id="{B00ECE62-70B1-43C1-9C5C-024600464F6F}"/>
                </a:ext>
              </a:extLst>
            </p:cNvPr>
            <p:cNvPicPr>
              <a:picLocks/>
            </p:cNvPicPr>
            <p:nvPr/>
          </p:nvPicPr>
          <p:blipFill>
            <a:blip r:embed="rId2"/>
            <a:stretch>
              <a:fillRect/>
            </a:stretch>
          </p:blipFill>
          <p:spPr>
            <a:xfrm>
              <a:off x="0" y="-1"/>
              <a:ext cx="11052296" cy="1969640"/>
            </a:xfrm>
            <a:prstGeom prst="rect">
              <a:avLst/>
            </a:prstGeom>
            <a:effectLst/>
          </p:spPr>
        </p:pic>
      </p:grpSp>
      <p:grpSp>
        <p:nvGrpSpPr>
          <p:cNvPr id="31" name="Rectangle">
            <a:extLst>
              <a:ext uri="{FF2B5EF4-FFF2-40B4-BE49-F238E27FC236}">
                <a16:creationId xmlns:a16="http://schemas.microsoft.com/office/drawing/2014/main" id="{59816640-B763-4C4A-9122-7FC4A8950850}"/>
              </a:ext>
            </a:extLst>
          </p:cNvPr>
          <p:cNvGrpSpPr/>
          <p:nvPr/>
        </p:nvGrpSpPr>
        <p:grpSpPr>
          <a:xfrm>
            <a:off x="7190283" y="6459980"/>
            <a:ext cx="11052298" cy="1317423"/>
            <a:chOff x="0" y="0"/>
            <a:chExt cx="11052295" cy="1969638"/>
          </a:xfrm>
        </p:grpSpPr>
        <p:sp>
          <p:nvSpPr>
            <p:cNvPr id="32" name="Rectangle">
              <a:extLst>
                <a:ext uri="{FF2B5EF4-FFF2-40B4-BE49-F238E27FC236}">
                  <a16:creationId xmlns:a16="http://schemas.microsoft.com/office/drawing/2014/main" id="{C27C5A33-AAD9-4415-BAA7-F23A448A60E9}"/>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Rectangle Rectangle" descr="Rectangle Rectangle">
              <a:extLst>
                <a:ext uri="{FF2B5EF4-FFF2-40B4-BE49-F238E27FC236}">
                  <a16:creationId xmlns:a16="http://schemas.microsoft.com/office/drawing/2014/main" id="{C7D48F44-CB04-4218-8847-C1C221A9DBC4}"/>
                </a:ext>
              </a:extLst>
            </p:cNvPr>
            <p:cNvPicPr>
              <a:picLocks/>
            </p:cNvPicPr>
            <p:nvPr/>
          </p:nvPicPr>
          <p:blipFill>
            <a:blip r:embed="rId2"/>
            <a:stretch>
              <a:fillRect/>
            </a:stretch>
          </p:blipFill>
          <p:spPr>
            <a:xfrm>
              <a:off x="0" y="-1"/>
              <a:ext cx="11052296" cy="1969640"/>
            </a:xfrm>
            <a:prstGeom prst="rect">
              <a:avLst/>
            </a:prstGeom>
            <a:effectLst/>
          </p:spPr>
        </p:pic>
      </p:grpSp>
      <p:grpSp>
        <p:nvGrpSpPr>
          <p:cNvPr id="34" name="Rectangle">
            <a:extLst>
              <a:ext uri="{FF2B5EF4-FFF2-40B4-BE49-F238E27FC236}">
                <a16:creationId xmlns:a16="http://schemas.microsoft.com/office/drawing/2014/main" id="{43607037-23CC-4C3B-A602-D3AD009746B6}"/>
              </a:ext>
            </a:extLst>
          </p:cNvPr>
          <p:cNvGrpSpPr/>
          <p:nvPr/>
        </p:nvGrpSpPr>
        <p:grpSpPr>
          <a:xfrm>
            <a:off x="7177583" y="8096630"/>
            <a:ext cx="11052298" cy="1317423"/>
            <a:chOff x="0" y="0"/>
            <a:chExt cx="11052295" cy="1969638"/>
          </a:xfrm>
        </p:grpSpPr>
        <p:sp>
          <p:nvSpPr>
            <p:cNvPr id="35" name="Rectangle">
              <a:extLst>
                <a:ext uri="{FF2B5EF4-FFF2-40B4-BE49-F238E27FC236}">
                  <a16:creationId xmlns:a16="http://schemas.microsoft.com/office/drawing/2014/main" id="{A076B131-3484-428F-8C95-195F08A63DB4}"/>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6" name="Rectangle Rectangle" descr="Rectangle Rectangle">
              <a:extLst>
                <a:ext uri="{FF2B5EF4-FFF2-40B4-BE49-F238E27FC236}">
                  <a16:creationId xmlns:a16="http://schemas.microsoft.com/office/drawing/2014/main" id="{630ACD8F-9363-4B70-9287-05A4458E80DF}"/>
                </a:ext>
              </a:extLst>
            </p:cNvPr>
            <p:cNvPicPr>
              <a:picLocks/>
            </p:cNvPicPr>
            <p:nvPr/>
          </p:nvPicPr>
          <p:blipFill>
            <a:blip r:embed="rId2"/>
            <a:stretch>
              <a:fillRect/>
            </a:stretch>
          </p:blipFill>
          <p:spPr>
            <a:xfrm>
              <a:off x="0" y="-1"/>
              <a:ext cx="11052296" cy="1969640"/>
            </a:xfrm>
            <a:prstGeom prst="rect">
              <a:avLst/>
            </a:prstGeom>
            <a:effectLst/>
          </p:spPr>
        </p:pic>
      </p:grpSp>
      <p:sp>
        <p:nvSpPr>
          <p:cNvPr id="37" name="Metin kutusu 36">
            <a:extLst>
              <a:ext uri="{FF2B5EF4-FFF2-40B4-BE49-F238E27FC236}">
                <a16:creationId xmlns:a16="http://schemas.microsoft.com/office/drawing/2014/main" id="{44617F4E-F96F-421A-886E-0070D9CE2A9B}"/>
              </a:ext>
            </a:extLst>
          </p:cNvPr>
          <p:cNvSpPr txBox="1"/>
          <p:nvPr/>
        </p:nvSpPr>
        <p:spPr>
          <a:xfrm>
            <a:off x="7564201" y="3305570"/>
            <a:ext cx="10192215"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4000" i="0" u="none" strike="noStrike" cap="none" spc="0" normalizeH="0" baseline="0" dirty="0">
                <a:ln>
                  <a:noFill/>
                </a:ln>
                <a:solidFill>
                  <a:schemeClr val="bg1"/>
                </a:solidFill>
                <a:effectLst/>
                <a:uFillTx/>
                <a:latin typeface="Myriad Pro Cond"/>
                <a:sym typeface="Helvetica Neue"/>
              </a:rPr>
              <a:t>İŞ BİRLİĞİ KURULUŞU PROJE SUNUMU</a:t>
            </a:r>
          </a:p>
        </p:txBody>
      </p:sp>
      <p:sp>
        <p:nvSpPr>
          <p:cNvPr id="38" name="Metin kutusu 37">
            <a:extLst>
              <a:ext uri="{FF2B5EF4-FFF2-40B4-BE49-F238E27FC236}">
                <a16:creationId xmlns:a16="http://schemas.microsoft.com/office/drawing/2014/main" id="{E91E8878-5BF9-4F6F-9362-A9CC8355AA52}"/>
              </a:ext>
            </a:extLst>
          </p:cNvPr>
          <p:cNvSpPr txBox="1"/>
          <p:nvPr/>
        </p:nvSpPr>
        <p:spPr>
          <a:xfrm>
            <a:off x="7497661" y="5074082"/>
            <a:ext cx="10437541"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İHTİYAÇ ANALİZİ VE İSTİHDAM</a:t>
            </a:r>
          </a:p>
        </p:txBody>
      </p:sp>
      <p:sp>
        <p:nvSpPr>
          <p:cNvPr id="39" name="Metin kutusu 38">
            <a:extLst>
              <a:ext uri="{FF2B5EF4-FFF2-40B4-BE49-F238E27FC236}">
                <a16:creationId xmlns:a16="http://schemas.microsoft.com/office/drawing/2014/main" id="{9EA7D7B7-382F-4979-82A2-C2FFFD1A02CF}"/>
              </a:ext>
            </a:extLst>
          </p:cNvPr>
          <p:cNvSpPr txBox="1"/>
          <p:nvPr/>
        </p:nvSpPr>
        <p:spPr>
          <a:xfrm>
            <a:off x="7690217" y="6713241"/>
            <a:ext cx="9835376"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EĞİTİM/DANIŞMANLIK/KÜME TANITIM</a:t>
            </a:r>
          </a:p>
        </p:txBody>
      </p:sp>
      <p:grpSp>
        <p:nvGrpSpPr>
          <p:cNvPr id="41" name="Rectangle">
            <a:extLst>
              <a:ext uri="{FF2B5EF4-FFF2-40B4-BE49-F238E27FC236}">
                <a16:creationId xmlns:a16="http://schemas.microsoft.com/office/drawing/2014/main" id="{8D1C5353-03C7-4484-A6D5-4FEECB24066A}"/>
              </a:ext>
            </a:extLst>
          </p:cNvPr>
          <p:cNvGrpSpPr/>
          <p:nvPr/>
        </p:nvGrpSpPr>
        <p:grpSpPr>
          <a:xfrm>
            <a:off x="7190284" y="9673483"/>
            <a:ext cx="11052298" cy="1317423"/>
            <a:chOff x="0" y="0"/>
            <a:chExt cx="11052295" cy="1969638"/>
          </a:xfrm>
        </p:grpSpPr>
        <p:sp>
          <p:nvSpPr>
            <p:cNvPr id="42" name="Rectangle">
              <a:extLst>
                <a:ext uri="{FF2B5EF4-FFF2-40B4-BE49-F238E27FC236}">
                  <a16:creationId xmlns:a16="http://schemas.microsoft.com/office/drawing/2014/main" id="{8584BE5C-2155-474A-BC09-7FFB3D091949}"/>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3" name="Rectangle Rectangle" descr="Rectangle Rectangle">
              <a:extLst>
                <a:ext uri="{FF2B5EF4-FFF2-40B4-BE49-F238E27FC236}">
                  <a16:creationId xmlns:a16="http://schemas.microsoft.com/office/drawing/2014/main" id="{0DF72A5F-F9A9-4FF7-8C39-C1C4596750D4}"/>
                </a:ext>
              </a:extLst>
            </p:cNvPr>
            <p:cNvPicPr>
              <a:picLocks/>
            </p:cNvPicPr>
            <p:nvPr/>
          </p:nvPicPr>
          <p:blipFill>
            <a:blip r:embed="rId2"/>
            <a:stretch>
              <a:fillRect/>
            </a:stretch>
          </p:blipFill>
          <p:spPr>
            <a:xfrm>
              <a:off x="0" y="-1"/>
              <a:ext cx="11052296" cy="1969640"/>
            </a:xfrm>
            <a:prstGeom prst="rect">
              <a:avLst/>
            </a:prstGeom>
            <a:effectLst/>
          </p:spPr>
        </p:pic>
      </p:grpSp>
      <p:sp>
        <p:nvSpPr>
          <p:cNvPr id="44" name="Metin kutusu 43">
            <a:extLst>
              <a:ext uri="{FF2B5EF4-FFF2-40B4-BE49-F238E27FC236}">
                <a16:creationId xmlns:a16="http://schemas.microsoft.com/office/drawing/2014/main" id="{661BFEC6-8089-45BC-A76F-15B4B42ECDC9}"/>
              </a:ext>
            </a:extLst>
          </p:cNvPr>
          <p:cNvSpPr txBox="1"/>
          <p:nvPr/>
        </p:nvSpPr>
        <p:spPr>
          <a:xfrm>
            <a:off x="7742987" y="8036832"/>
            <a:ext cx="10192215" cy="130203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YURT DIŞI PAZARLAMA</a:t>
            </a:r>
          </a:p>
          <a:p>
            <a:r>
              <a:rPr lang="tr-TR" sz="4000" dirty="0">
                <a:solidFill>
                  <a:schemeClr val="bg1"/>
                </a:solidFill>
                <a:latin typeface="Myriad Pro Cond"/>
              </a:rPr>
              <a:t>SANAL YURT DIŞI PAZARLAMA</a:t>
            </a:r>
          </a:p>
        </p:txBody>
      </p:sp>
      <p:sp>
        <p:nvSpPr>
          <p:cNvPr id="45" name="Metin kutusu 44">
            <a:extLst>
              <a:ext uri="{FF2B5EF4-FFF2-40B4-BE49-F238E27FC236}">
                <a16:creationId xmlns:a16="http://schemas.microsoft.com/office/drawing/2014/main" id="{9F23A7F7-1014-4281-ABED-0EBBCD9AFA01}"/>
              </a:ext>
            </a:extLst>
          </p:cNvPr>
          <p:cNvSpPr txBox="1"/>
          <p:nvPr/>
        </p:nvSpPr>
        <p:spPr>
          <a:xfrm>
            <a:off x="9350355" y="9956941"/>
            <a:ext cx="6515100" cy="68647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4000" dirty="0">
                <a:solidFill>
                  <a:schemeClr val="bg1"/>
                </a:solidFill>
                <a:latin typeface="Myriad Pro Cond"/>
              </a:rPr>
              <a:t>ALIM HEYETİ</a:t>
            </a:r>
          </a:p>
        </p:txBody>
      </p:sp>
      <p:sp>
        <p:nvSpPr>
          <p:cNvPr id="21" name="Dikdörtgen 20"/>
          <p:cNvSpPr/>
          <p:nvPr/>
        </p:nvSpPr>
        <p:spPr>
          <a:xfrm>
            <a:off x="4239197" y="11650447"/>
            <a:ext cx="16177660" cy="1569660"/>
          </a:xfrm>
          <a:prstGeom prst="rect">
            <a:avLst/>
          </a:prstGeom>
        </p:spPr>
        <p:txBody>
          <a:bodyPr wrap="square">
            <a:spAutoFit/>
          </a:bodyPr>
          <a:lstStyle/>
          <a:p>
            <a:pPr marL="685800" lvl="2" indent="0" defTabSz="685800" hangingPunct="1">
              <a:defRPr/>
            </a:pPr>
            <a:r>
              <a:rPr lang="tr-TR" sz="3200" b="1" dirty="0">
                <a:solidFill>
                  <a:srgbClr val="E43033"/>
                </a:solidFill>
                <a:latin typeface="Myriad Pro Cond"/>
              </a:rPr>
              <a:t>İYİ UYGULAMA ÖRNEKLERİNİN YERİNDE İNCELENMESİNE YÖNELİK </a:t>
            </a:r>
          </a:p>
          <a:p>
            <a:pPr marL="685800" lvl="2" indent="0" defTabSz="685800" hangingPunct="1">
              <a:defRPr/>
            </a:pPr>
            <a:r>
              <a:rPr lang="tr-TR" sz="3200" b="1" dirty="0">
                <a:solidFill>
                  <a:srgbClr val="E43033"/>
                </a:solidFill>
                <a:latin typeface="Myriad Pro Cond"/>
              </a:rPr>
              <a:t>1 DEFA YURT DIŞI PAZARLAMA FAALİYETİ</a:t>
            </a:r>
          </a:p>
          <a:p>
            <a:pPr marL="685800" lvl="2" indent="0" defTabSz="685800" hangingPunct="1">
              <a:defRPr/>
            </a:pPr>
            <a:r>
              <a:rPr lang="tr-TR" sz="3200" b="1" dirty="0">
                <a:solidFill>
                  <a:srgbClr val="E43033"/>
                </a:solidFill>
                <a:latin typeface="Myriad Pro Cond"/>
              </a:rPr>
              <a:t>1 ŞİRKET EN FAZLA 3 UR-GE PROJESİNDE KATILIMCI OLABİLİR.</a:t>
            </a:r>
          </a:p>
        </p:txBody>
      </p:sp>
    </p:spTree>
    <p:extLst>
      <p:ext uri="{BB962C8B-B14F-4D97-AF65-F5344CB8AC3E}">
        <p14:creationId xmlns:p14="http://schemas.microsoft.com/office/powerpoint/2010/main" val="34868626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hape">
            <a:extLst>
              <a:ext uri="{FF2B5EF4-FFF2-40B4-BE49-F238E27FC236}">
                <a16:creationId xmlns:a16="http://schemas.microsoft.com/office/drawing/2014/main" id="{E5B66F99-9FD6-4B48-8DF1-E7ACF2D1E185}"/>
              </a:ext>
            </a:extLst>
          </p:cNvPr>
          <p:cNvGrpSpPr/>
          <p:nvPr/>
        </p:nvGrpSpPr>
        <p:grpSpPr>
          <a:xfrm>
            <a:off x="260770" y="-47558"/>
            <a:ext cx="2743813" cy="9523468"/>
            <a:chOff x="0" y="0"/>
            <a:chExt cx="2438012" cy="9523467"/>
          </a:xfrm>
        </p:grpSpPr>
        <p:sp>
          <p:nvSpPr>
            <p:cNvPr id="4" name="Shape">
              <a:extLst>
                <a:ext uri="{FF2B5EF4-FFF2-40B4-BE49-F238E27FC236}">
                  <a16:creationId xmlns:a16="http://schemas.microsoft.com/office/drawing/2014/main" id="{9E4187BA-33D6-4FF3-8427-3A74E4E23B43}"/>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5" name="Shape Shape" descr="Shape Shape">
              <a:extLst>
                <a:ext uri="{FF2B5EF4-FFF2-40B4-BE49-F238E27FC236}">
                  <a16:creationId xmlns:a16="http://schemas.microsoft.com/office/drawing/2014/main" id="{CF7DB771-B88F-4056-90C4-E09EB2F80A31}"/>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6" name="Ticaret Bakanlığı Logo Altın Arma TR.png" descr="Ticaret Bakanlığı Logo Altın Arma TR.png">
            <a:extLst>
              <a:ext uri="{FF2B5EF4-FFF2-40B4-BE49-F238E27FC236}">
                <a16:creationId xmlns:a16="http://schemas.microsoft.com/office/drawing/2014/main" id="{D05138D8-0153-4419-BEE3-1BD72CBF6896}"/>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7" name="Shape">
            <a:extLst>
              <a:ext uri="{FF2B5EF4-FFF2-40B4-BE49-F238E27FC236}">
                <a16:creationId xmlns:a16="http://schemas.microsoft.com/office/drawing/2014/main" id="{6F7DF6E0-9E67-4931-B5D6-3F585B8B077E}"/>
              </a:ext>
            </a:extLst>
          </p:cNvPr>
          <p:cNvGrpSpPr/>
          <p:nvPr/>
        </p:nvGrpSpPr>
        <p:grpSpPr>
          <a:xfrm>
            <a:off x="21101362" y="-39495"/>
            <a:ext cx="3021866" cy="9523469"/>
            <a:chOff x="0" y="0"/>
            <a:chExt cx="2438012" cy="9523467"/>
          </a:xfrm>
        </p:grpSpPr>
        <p:sp>
          <p:nvSpPr>
            <p:cNvPr id="8" name="Shape">
              <a:extLst>
                <a:ext uri="{FF2B5EF4-FFF2-40B4-BE49-F238E27FC236}">
                  <a16:creationId xmlns:a16="http://schemas.microsoft.com/office/drawing/2014/main" id="{3139405D-129F-4F00-AD03-30D4FBCA7BB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9" name="Shape Shape" descr="Shape Shape">
              <a:extLst>
                <a:ext uri="{FF2B5EF4-FFF2-40B4-BE49-F238E27FC236}">
                  <a16:creationId xmlns:a16="http://schemas.microsoft.com/office/drawing/2014/main" id="{AA68571F-A7FC-4AB2-8FA0-11BB50FF758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10" name="Ticaret Bakanlığı Logo Altın Arma TR.png" descr="Ticaret Bakanlığı Logo Altın Arma TR.png">
            <a:extLst>
              <a:ext uri="{FF2B5EF4-FFF2-40B4-BE49-F238E27FC236}">
                <a16:creationId xmlns:a16="http://schemas.microsoft.com/office/drawing/2014/main" id="{FBC9D698-86DE-4313-A1E5-5E6162F0939A}"/>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1" name="YENİ NESİL İHRACAT DESTEKLERİ…">
            <a:extLst>
              <a:ext uri="{FF2B5EF4-FFF2-40B4-BE49-F238E27FC236}">
                <a16:creationId xmlns:a16="http://schemas.microsoft.com/office/drawing/2014/main" id="{562C0C12-1CAC-4283-A83F-BB8C32B7059C}"/>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2" name="YENİ NESİL İHRACAT DESTEKLERİ…">
            <a:extLst>
              <a:ext uri="{FF2B5EF4-FFF2-40B4-BE49-F238E27FC236}">
                <a16:creationId xmlns:a16="http://schemas.microsoft.com/office/drawing/2014/main" id="{54FAA6FF-6466-4246-AACF-C57D885B216C}"/>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3" name="Group">
            <a:extLst>
              <a:ext uri="{FF2B5EF4-FFF2-40B4-BE49-F238E27FC236}">
                <a16:creationId xmlns:a16="http://schemas.microsoft.com/office/drawing/2014/main" id="{607E0F53-8656-498C-A8B5-C027D50E7912}"/>
              </a:ext>
            </a:extLst>
          </p:cNvPr>
          <p:cNvGrpSpPr/>
          <p:nvPr/>
        </p:nvGrpSpPr>
        <p:grpSpPr>
          <a:xfrm>
            <a:off x="4743935" y="953882"/>
            <a:ext cx="15556672" cy="1394492"/>
            <a:chOff x="-12700" y="-12699"/>
            <a:chExt cx="12192954" cy="1394491"/>
          </a:xfrm>
        </p:grpSpPr>
        <p:grpSp>
          <p:nvGrpSpPr>
            <p:cNvPr id="14" name="Rectangle">
              <a:extLst>
                <a:ext uri="{FF2B5EF4-FFF2-40B4-BE49-F238E27FC236}">
                  <a16:creationId xmlns:a16="http://schemas.microsoft.com/office/drawing/2014/main" id="{B13F92F8-EFB5-42D2-9AB8-70409D8DC955}"/>
                </a:ext>
              </a:extLst>
            </p:cNvPr>
            <p:cNvGrpSpPr/>
            <p:nvPr/>
          </p:nvGrpSpPr>
          <p:grpSpPr>
            <a:xfrm>
              <a:off x="-12700" y="-12700"/>
              <a:ext cx="12192955" cy="1394492"/>
              <a:chOff x="0" y="0"/>
              <a:chExt cx="12192954" cy="1394491"/>
            </a:xfrm>
          </p:grpSpPr>
          <p:sp>
            <p:nvSpPr>
              <p:cNvPr id="16" name="Rectangle">
                <a:extLst>
                  <a:ext uri="{FF2B5EF4-FFF2-40B4-BE49-F238E27FC236}">
                    <a16:creationId xmlns:a16="http://schemas.microsoft.com/office/drawing/2014/main" id="{11518C2F-05E2-4753-9F6E-116D1123D22E}"/>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7" name="Rectangle Rectangle" descr="Rectangle Rectangle">
                <a:extLst>
                  <a:ext uri="{FF2B5EF4-FFF2-40B4-BE49-F238E27FC236}">
                    <a16:creationId xmlns:a16="http://schemas.microsoft.com/office/drawing/2014/main" id="{3838F09B-6064-4DB0-B680-EC8C87CAA43E}"/>
                  </a:ext>
                </a:extLst>
              </p:cNvPr>
              <p:cNvPicPr>
                <a:picLocks/>
              </p:cNvPicPr>
              <p:nvPr/>
            </p:nvPicPr>
            <p:blipFill>
              <a:blip r:embed="rId4"/>
              <a:stretch>
                <a:fillRect/>
              </a:stretch>
            </p:blipFill>
            <p:spPr>
              <a:xfrm>
                <a:off x="0" y="-1"/>
                <a:ext cx="12192955" cy="1394493"/>
              </a:xfrm>
              <a:prstGeom prst="rect">
                <a:avLst/>
              </a:prstGeom>
              <a:effectLst/>
            </p:spPr>
          </p:pic>
        </p:grpSp>
        <p:sp>
          <p:nvSpPr>
            <p:cNvPr id="15" name="Line">
              <a:extLst>
                <a:ext uri="{FF2B5EF4-FFF2-40B4-BE49-F238E27FC236}">
                  <a16:creationId xmlns:a16="http://schemas.microsoft.com/office/drawing/2014/main" id="{D3A499CC-D615-456A-AE08-54D5633AD641}"/>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8" name="YENİ NESİL İHRACAT DESTEKLERİ">
            <a:extLst>
              <a:ext uri="{FF2B5EF4-FFF2-40B4-BE49-F238E27FC236}">
                <a16:creationId xmlns:a16="http://schemas.microsoft.com/office/drawing/2014/main" id="{7398AD26-79BE-4527-A8ED-731A18F8360D}"/>
              </a:ext>
            </a:extLst>
          </p:cNvPr>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UR-GE PROJE DESTEĞİ</a:t>
            </a:r>
            <a:endParaRPr sz="6000" dirty="0">
              <a:latin typeface="Calibri" panose="020F0502020204030204" pitchFamily="34" charset="0"/>
              <a:cs typeface="Calibri" panose="020F0502020204030204" pitchFamily="34" charset="0"/>
            </a:endParaRPr>
          </a:p>
        </p:txBody>
      </p:sp>
      <p:pic>
        <p:nvPicPr>
          <p:cNvPr id="21" name="Rectangle Rectangle" descr="Rectangle Rectangle">
            <a:extLst>
              <a:ext uri="{FF2B5EF4-FFF2-40B4-BE49-F238E27FC236}">
                <a16:creationId xmlns:a16="http://schemas.microsoft.com/office/drawing/2014/main" id="{B2AB49CF-0683-443E-BC4B-4C05820C2966}"/>
              </a:ext>
            </a:extLst>
          </p:cNvPr>
          <p:cNvPicPr>
            <a:picLocks/>
          </p:cNvPicPr>
          <p:nvPr/>
        </p:nvPicPr>
        <p:blipFill>
          <a:blip r:embed="rId5"/>
          <a:stretch>
            <a:fillRect/>
          </a:stretch>
        </p:blipFill>
        <p:spPr>
          <a:xfrm>
            <a:off x="3838290" y="2919281"/>
            <a:ext cx="4797636" cy="3397470"/>
          </a:xfrm>
          <a:prstGeom prst="rect">
            <a:avLst/>
          </a:prstGeom>
          <a:effectLst/>
        </p:spPr>
      </p:pic>
      <p:pic>
        <p:nvPicPr>
          <p:cNvPr id="26" name="Rectangle Rectangle" descr="Rectangle Rectangle">
            <a:extLst>
              <a:ext uri="{FF2B5EF4-FFF2-40B4-BE49-F238E27FC236}">
                <a16:creationId xmlns:a16="http://schemas.microsoft.com/office/drawing/2014/main" id="{FFA14704-1F8C-4916-B355-3119B2ADBC99}"/>
              </a:ext>
            </a:extLst>
          </p:cNvPr>
          <p:cNvPicPr>
            <a:picLocks/>
          </p:cNvPicPr>
          <p:nvPr/>
        </p:nvPicPr>
        <p:blipFill>
          <a:blip r:embed="rId5"/>
          <a:stretch>
            <a:fillRect/>
          </a:stretch>
        </p:blipFill>
        <p:spPr>
          <a:xfrm>
            <a:off x="9793182" y="2919281"/>
            <a:ext cx="5335274" cy="3397470"/>
          </a:xfrm>
          <a:prstGeom prst="rect">
            <a:avLst/>
          </a:prstGeom>
          <a:effectLst/>
        </p:spPr>
      </p:pic>
      <p:pic>
        <p:nvPicPr>
          <p:cNvPr id="27" name="Rectangle Rectangle" descr="Rectangle Rectangle">
            <a:extLst>
              <a:ext uri="{FF2B5EF4-FFF2-40B4-BE49-F238E27FC236}">
                <a16:creationId xmlns:a16="http://schemas.microsoft.com/office/drawing/2014/main" id="{45F5ADB8-6D14-4280-8900-CBD23AA8D653}"/>
              </a:ext>
            </a:extLst>
          </p:cNvPr>
          <p:cNvPicPr>
            <a:picLocks/>
          </p:cNvPicPr>
          <p:nvPr/>
        </p:nvPicPr>
        <p:blipFill>
          <a:blip r:embed="rId5"/>
          <a:stretch>
            <a:fillRect/>
          </a:stretch>
        </p:blipFill>
        <p:spPr>
          <a:xfrm>
            <a:off x="15623307" y="2919280"/>
            <a:ext cx="4797636" cy="4853119"/>
          </a:xfrm>
          <a:prstGeom prst="rect">
            <a:avLst/>
          </a:prstGeom>
          <a:effectLst/>
        </p:spPr>
      </p:pic>
      <p:pic>
        <p:nvPicPr>
          <p:cNvPr id="28" name="Rectangle Rectangle" descr="Rectangle Rectangle">
            <a:extLst>
              <a:ext uri="{FF2B5EF4-FFF2-40B4-BE49-F238E27FC236}">
                <a16:creationId xmlns:a16="http://schemas.microsoft.com/office/drawing/2014/main" id="{9DB1C130-6189-4186-82EB-0856A9595365}"/>
              </a:ext>
            </a:extLst>
          </p:cNvPr>
          <p:cNvPicPr>
            <a:picLocks/>
          </p:cNvPicPr>
          <p:nvPr/>
        </p:nvPicPr>
        <p:blipFill>
          <a:blip r:embed="rId5"/>
          <a:stretch>
            <a:fillRect/>
          </a:stretch>
        </p:blipFill>
        <p:spPr>
          <a:xfrm>
            <a:off x="3327859" y="6920324"/>
            <a:ext cx="5978981" cy="4674257"/>
          </a:xfrm>
          <a:prstGeom prst="rect">
            <a:avLst/>
          </a:prstGeom>
          <a:effectLst/>
        </p:spPr>
      </p:pic>
      <p:pic>
        <p:nvPicPr>
          <p:cNvPr id="29" name="Rectangle Rectangle" descr="Rectangle Rectangle">
            <a:extLst>
              <a:ext uri="{FF2B5EF4-FFF2-40B4-BE49-F238E27FC236}">
                <a16:creationId xmlns:a16="http://schemas.microsoft.com/office/drawing/2014/main" id="{D692A2B6-498A-4E7C-B503-1ED5B1A2A15C}"/>
              </a:ext>
            </a:extLst>
          </p:cNvPr>
          <p:cNvPicPr>
            <a:picLocks/>
          </p:cNvPicPr>
          <p:nvPr/>
        </p:nvPicPr>
        <p:blipFill>
          <a:blip r:embed="rId5"/>
          <a:stretch>
            <a:fillRect/>
          </a:stretch>
        </p:blipFill>
        <p:spPr>
          <a:xfrm>
            <a:off x="9793182" y="6553947"/>
            <a:ext cx="5319532" cy="3606547"/>
          </a:xfrm>
          <a:prstGeom prst="rect">
            <a:avLst/>
          </a:prstGeom>
          <a:effectLst/>
        </p:spPr>
      </p:pic>
      <p:pic>
        <p:nvPicPr>
          <p:cNvPr id="30" name="Rectangle Rectangle" descr="Rectangle Rectangle">
            <a:extLst>
              <a:ext uri="{FF2B5EF4-FFF2-40B4-BE49-F238E27FC236}">
                <a16:creationId xmlns:a16="http://schemas.microsoft.com/office/drawing/2014/main" id="{CA83DDEB-C214-4C6B-9999-5916483E8767}"/>
              </a:ext>
            </a:extLst>
          </p:cNvPr>
          <p:cNvPicPr>
            <a:picLocks/>
          </p:cNvPicPr>
          <p:nvPr/>
        </p:nvPicPr>
        <p:blipFill>
          <a:blip r:embed="rId5"/>
          <a:stretch>
            <a:fillRect/>
          </a:stretch>
        </p:blipFill>
        <p:spPr>
          <a:xfrm>
            <a:off x="15538394" y="8806130"/>
            <a:ext cx="4797636" cy="3397470"/>
          </a:xfrm>
          <a:prstGeom prst="rect">
            <a:avLst/>
          </a:prstGeom>
          <a:effectLst/>
        </p:spPr>
      </p:pic>
      <p:pic>
        <p:nvPicPr>
          <p:cNvPr id="31" name="Rectangle Rectangle" descr="Rectangle Rectangle">
            <a:extLst>
              <a:ext uri="{FF2B5EF4-FFF2-40B4-BE49-F238E27FC236}">
                <a16:creationId xmlns:a16="http://schemas.microsoft.com/office/drawing/2014/main" id="{9FDC6DE7-0E72-44BB-96D3-69F5F95303F9}"/>
              </a:ext>
            </a:extLst>
          </p:cNvPr>
          <p:cNvPicPr>
            <a:picLocks/>
          </p:cNvPicPr>
          <p:nvPr/>
        </p:nvPicPr>
        <p:blipFill>
          <a:blip r:embed="rId5"/>
          <a:stretch>
            <a:fillRect/>
          </a:stretch>
        </p:blipFill>
        <p:spPr>
          <a:xfrm>
            <a:off x="9793181" y="10284011"/>
            <a:ext cx="5331123" cy="3397470"/>
          </a:xfrm>
          <a:prstGeom prst="rect">
            <a:avLst/>
          </a:prstGeom>
          <a:effectLst/>
        </p:spPr>
      </p:pic>
      <p:sp>
        <p:nvSpPr>
          <p:cNvPr id="32" name="Metin kutusu 31">
            <a:extLst>
              <a:ext uri="{FF2B5EF4-FFF2-40B4-BE49-F238E27FC236}">
                <a16:creationId xmlns:a16="http://schemas.microsoft.com/office/drawing/2014/main" id="{AC59B895-4E62-4086-895A-92222FF826D9}"/>
              </a:ext>
            </a:extLst>
          </p:cNvPr>
          <p:cNvSpPr txBox="1"/>
          <p:nvPr/>
        </p:nvSpPr>
        <p:spPr>
          <a:xfrm>
            <a:off x="3907515" y="3826039"/>
            <a:ext cx="4695458" cy="154825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İSTİHDAM</a:t>
            </a:r>
          </a:p>
          <a:p>
            <a:pPr marL="0" marR="0" indent="0" algn="ctr"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2 kişi</a:t>
            </a:r>
          </a:p>
        </p:txBody>
      </p:sp>
      <p:sp>
        <p:nvSpPr>
          <p:cNvPr id="33" name="Metin kutusu 32">
            <a:extLst>
              <a:ext uri="{FF2B5EF4-FFF2-40B4-BE49-F238E27FC236}">
                <a16:creationId xmlns:a16="http://schemas.microsoft.com/office/drawing/2014/main" id="{DA6A8E68-B3A5-440E-9E43-0BE762199E55}"/>
              </a:ext>
            </a:extLst>
          </p:cNvPr>
          <p:cNvSpPr txBox="1"/>
          <p:nvPr/>
        </p:nvSpPr>
        <p:spPr>
          <a:xfrm>
            <a:off x="9828813" y="3094548"/>
            <a:ext cx="4797636" cy="31486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İHTİYAÇ ANALİZİ</a:t>
            </a:r>
          </a:p>
          <a:p>
            <a:pPr marL="0" marR="0" indent="0" algn="ctr" defTabSz="2438338" rtl="0" fontAlgn="auto" latinLnBrk="0" hangingPunct="0">
              <a:lnSpc>
                <a:spcPct val="100000"/>
              </a:lnSpc>
              <a:spcBef>
                <a:spcPts val="0"/>
              </a:spcBef>
              <a:spcAft>
                <a:spcPts val="0"/>
              </a:spcAft>
              <a:buClrTx/>
              <a:buSzTx/>
              <a:buFontTx/>
              <a:buNone/>
              <a:tabLst/>
            </a:pPr>
            <a:endParaRPr kumimoji="0" lang="tr-TR" sz="8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Hazırlık </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Ortak vizyon</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Trendler</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Firma analizi</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Yol haritası</a:t>
            </a:r>
          </a:p>
        </p:txBody>
      </p:sp>
      <p:sp>
        <p:nvSpPr>
          <p:cNvPr id="34" name="Metin kutusu 33">
            <a:extLst>
              <a:ext uri="{FF2B5EF4-FFF2-40B4-BE49-F238E27FC236}">
                <a16:creationId xmlns:a16="http://schemas.microsoft.com/office/drawing/2014/main" id="{84E9EAD9-1B4B-4338-8069-52D4202C8C16}"/>
              </a:ext>
            </a:extLst>
          </p:cNvPr>
          <p:cNvSpPr txBox="1"/>
          <p:nvPr/>
        </p:nvSpPr>
        <p:spPr>
          <a:xfrm>
            <a:off x="15511925" y="3369059"/>
            <a:ext cx="4848745" cy="401046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EĞİTİM/DANIŞMANLIK</a:t>
            </a:r>
          </a:p>
          <a:p>
            <a:pPr marL="0" marR="0" indent="0" algn="ctr" defTabSz="2438338" rtl="0" fontAlgn="auto" latinLnBrk="0" hangingPunct="0">
              <a:lnSpc>
                <a:spcPct val="100000"/>
              </a:lnSpc>
              <a:spcBef>
                <a:spcPts val="0"/>
              </a:spcBef>
              <a:spcAft>
                <a:spcPts val="0"/>
              </a:spcAft>
              <a:buClrTx/>
              <a:buSzTx/>
              <a:buFontTx/>
              <a:buNone/>
              <a:tabLst/>
            </a:pPr>
            <a:endParaRPr lang="tr-TR" sz="3200" b="1" dirty="0">
              <a:solidFill>
                <a:schemeClr val="bg1"/>
              </a:solidFill>
              <a:latin typeface="Myriad Pro Cond"/>
            </a:endParaRP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Dış ticaret yönetimi</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Pazarlama</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İnsan Kaynakları</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Risk Yönetimi</a:t>
            </a:r>
          </a:p>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Bakanlıkça uygun görülen sektöre yönelik</a:t>
            </a:r>
          </a:p>
        </p:txBody>
      </p:sp>
      <p:sp>
        <p:nvSpPr>
          <p:cNvPr id="35" name="Metin kutusu 34">
            <a:extLst>
              <a:ext uri="{FF2B5EF4-FFF2-40B4-BE49-F238E27FC236}">
                <a16:creationId xmlns:a16="http://schemas.microsoft.com/office/drawing/2014/main" id="{45DFA0E8-4230-48CB-BECA-7EFA1700933E}"/>
              </a:ext>
            </a:extLst>
          </p:cNvPr>
          <p:cNvSpPr txBox="1"/>
          <p:nvPr/>
        </p:nvSpPr>
        <p:spPr>
          <a:xfrm>
            <a:off x="4193205" y="7276964"/>
            <a:ext cx="4142502" cy="45029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KÜME TANITIMI</a:t>
            </a:r>
          </a:p>
          <a:p>
            <a:pPr marL="0" marR="0" indent="0" algn="ctr"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İnternet Sitesi</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Broşür</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Logo</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Tanıtım filmi</a:t>
            </a:r>
          </a:p>
          <a:p>
            <a:pPr marL="0" marR="0" indent="0" algn="ctr"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Sosyal medya tanıtım</a:t>
            </a:r>
          </a:p>
          <a:p>
            <a:pPr marL="0" marR="0" indent="0" algn="ctr"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n-lt"/>
              <a:ea typeface="+mn-ea"/>
              <a:cs typeface="+mn-cs"/>
              <a:sym typeface="Helvetica Neue"/>
            </a:endParaRPr>
          </a:p>
        </p:txBody>
      </p:sp>
      <p:sp>
        <p:nvSpPr>
          <p:cNvPr id="36" name="Metin kutusu 35">
            <a:extLst>
              <a:ext uri="{FF2B5EF4-FFF2-40B4-BE49-F238E27FC236}">
                <a16:creationId xmlns:a16="http://schemas.microsoft.com/office/drawing/2014/main" id="{C1DE057F-69A1-48BA-ACB5-C68391D96D8A}"/>
              </a:ext>
            </a:extLst>
          </p:cNvPr>
          <p:cNvSpPr txBox="1"/>
          <p:nvPr/>
        </p:nvSpPr>
        <p:spPr>
          <a:xfrm>
            <a:off x="9717875" y="6664480"/>
            <a:ext cx="5225013" cy="327180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n-lt"/>
                <a:ea typeface="+mn-ea"/>
                <a:cs typeface="+mn-cs"/>
                <a:sym typeface="Helvetica Neue"/>
              </a:rPr>
              <a:t>YURT DIŞI PAZARLAMA FAALİYETİ</a:t>
            </a:r>
          </a:p>
          <a:p>
            <a:pPr marL="0" marR="0" indent="0" algn="ctr" defTabSz="2438338" rtl="0" fontAlgn="auto" latinLnBrk="0" hangingPunct="0">
              <a:lnSpc>
                <a:spcPct val="100000"/>
              </a:lnSpc>
              <a:spcBef>
                <a:spcPts val="0"/>
              </a:spcBef>
              <a:spcAft>
                <a:spcPts val="0"/>
              </a:spcAft>
              <a:buClrTx/>
              <a:buSzTx/>
              <a:buFontTx/>
              <a:buNone/>
              <a:tabLst/>
            </a:pPr>
            <a:endParaRPr lang="tr-TR" sz="3200" b="1" dirty="0">
              <a:solidFill>
                <a:srgbClr val="D8AD65"/>
              </a:solidFill>
            </a:endParaRPr>
          </a:p>
          <a:p>
            <a:r>
              <a:rPr lang="tr-TR" sz="2800" b="1" dirty="0">
                <a:solidFill>
                  <a:schemeClr val="bg1"/>
                </a:solidFill>
                <a:latin typeface="Myriad Pro Cond"/>
              </a:rPr>
              <a:t>Ulaşım</a:t>
            </a:r>
          </a:p>
          <a:p>
            <a:r>
              <a:rPr lang="tr-TR" sz="2800" b="1" dirty="0">
                <a:solidFill>
                  <a:schemeClr val="bg1"/>
                </a:solidFill>
                <a:latin typeface="Myriad Pro Cond"/>
              </a:rPr>
              <a:t>Konaklama</a:t>
            </a:r>
          </a:p>
          <a:p>
            <a:r>
              <a:rPr lang="tr-TR" sz="2800" b="1" dirty="0">
                <a:solidFill>
                  <a:schemeClr val="bg1"/>
                </a:solidFill>
                <a:latin typeface="Myriad Pro Cond"/>
              </a:rPr>
              <a:t>Tanıtım-Organizasyon</a:t>
            </a:r>
          </a:p>
          <a:p>
            <a:r>
              <a:rPr lang="tr-TR" sz="2800" b="1" dirty="0">
                <a:solidFill>
                  <a:schemeClr val="bg1"/>
                </a:solidFill>
                <a:latin typeface="Myriad Pro Cond"/>
              </a:rPr>
              <a:t>10 Program</a:t>
            </a:r>
          </a:p>
        </p:txBody>
      </p:sp>
      <p:sp>
        <p:nvSpPr>
          <p:cNvPr id="37" name="Metin kutusu 36">
            <a:extLst>
              <a:ext uri="{FF2B5EF4-FFF2-40B4-BE49-F238E27FC236}">
                <a16:creationId xmlns:a16="http://schemas.microsoft.com/office/drawing/2014/main" id="{729EA21A-4006-42A9-BBE4-2821A3EB0A8F}"/>
              </a:ext>
            </a:extLst>
          </p:cNvPr>
          <p:cNvSpPr txBox="1"/>
          <p:nvPr/>
        </p:nvSpPr>
        <p:spPr>
          <a:xfrm>
            <a:off x="15538394" y="9004343"/>
            <a:ext cx="4422758" cy="336413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3200" b="1" dirty="0">
                <a:solidFill>
                  <a:srgbClr val="D8AD65"/>
                </a:solidFill>
                <a:latin typeface="Myriad Pro Cond"/>
              </a:rPr>
              <a:t>ALIM HEYETİ</a:t>
            </a:r>
          </a:p>
          <a:p>
            <a:endParaRPr lang="tr-TR" sz="3200" b="1" dirty="0">
              <a:solidFill>
                <a:srgbClr val="D8AD65"/>
              </a:solidFill>
              <a:latin typeface="Myriad Pro Cond"/>
            </a:endParaRPr>
          </a:p>
          <a:p>
            <a:r>
              <a:rPr lang="tr-TR" sz="3200" b="1" dirty="0">
                <a:solidFill>
                  <a:schemeClr val="bg1"/>
                </a:solidFill>
                <a:latin typeface="Myriad Pro Cond"/>
              </a:rPr>
              <a:t>Ulaşım</a:t>
            </a:r>
          </a:p>
          <a:p>
            <a:r>
              <a:rPr lang="tr-TR" sz="3200" b="1" dirty="0">
                <a:solidFill>
                  <a:schemeClr val="bg1"/>
                </a:solidFill>
                <a:latin typeface="Myriad Pro Cond"/>
              </a:rPr>
              <a:t>Konaklama</a:t>
            </a:r>
          </a:p>
          <a:p>
            <a:r>
              <a:rPr lang="tr-TR" sz="3200" b="1" dirty="0">
                <a:solidFill>
                  <a:schemeClr val="bg1"/>
                </a:solidFill>
                <a:latin typeface="Myriad Pro Cond"/>
              </a:rPr>
              <a:t>Tanıtım-Organizasyon</a:t>
            </a:r>
          </a:p>
          <a:p>
            <a:r>
              <a:rPr lang="tr-TR" sz="3200" b="1" dirty="0">
                <a:solidFill>
                  <a:schemeClr val="bg1"/>
                </a:solidFill>
                <a:latin typeface="Myriad Pro Cond"/>
              </a:rPr>
              <a:t>10 Program</a:t>
            </a:r>
          </a:p>
          <a:p>
            <a:pPr marL="0" marR="0" indent="0" algn="ctr" defTabSz="2438338" rtl="0" fontAlgn="auto" latinLnBrk="0" hangingPunct="0">
              <a:lnSpc>
                <a:spcPct val="100000"/>
              </a:lnSpc>
              <a:spcBef>
                <a:spcPts val="0"/>
              </a:spcBef>
              <a:spcAft>
                <a:spcPts val="0"/>
              </a:spcAft>
              <a:buClrTx/>
              <a:buSzTx/>
              <a:buFontTx/>
              <a:buNone/>
              <a:tabLst/>
            </a:pPr>
            <a:endParaRPr kumimoji="0" lang="tr-TR" sz="2200" b="0" i="0" u="none" strike="noStrike" cap="none" spc="0" normalizeH="0" baseline="0" dirty="0">
              <a:ln>
                <a:noFill/>
              </a:ln>
              <a:solidFill>
                <a:srgbClr val="5E5E5E"/>
              </a:solidFill>
              <a:effectLst/>
              <a:uFillTx/>
              <a:latin typeface="+mn-lt"/>
              <a:ea typeface="+mn-ea"/>
              <a:cs typeface="+mn-cs"/>
              <a:sym typeface="Helvetica Neue"/>
            </a:endParaRPr>
          </a:p>
        </p:txBody>
      </p:sp>
      <p:sp>
        <p:nvSpPr>
          <p:cNvPr id="38" name="Metin kutusu 37">
            <a:extLst>
              <a:ext uri="{FF2B5EF4-FFF2-40B4-BE49-F238E27FC236}">
                <a16:creationId xmlns:a16="http://schemas.microsoft.com/office/drawing/2014/main" id="{0CBADB80-2407-43D4-B70E-70D5EFB45E13}"/>
              </a:ext>
            </a:extLst>
          </p:cNvPr>
          <p:cNvSpPr txBox="1"/>
          <p:nvPr/>
        </p:nvSpPr>
        <p:spPr>
          <a:xfrm>
            <a:off x="9581594" y="10582356"/>
            <a:ext cx="5597586" cy="348724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3200" b="1" dirty="0">
                <a:solidFill>
                  <a:srgbClr val="D8AD65"/>
                </a:solidFill>
                <a:latin typeface="Myriad Pro Cond"/>
              </a:rPr>
              <a:t>SANAL YURT DIŞI PAZARLAMA FAALİYETİ</a:t>
            </a:r>
          </a:p>
          <a:p>
            <a:endParaRPr lang="tr-TR" sz="800" b="1" dirty="0">
              <a:solidFill>
                <a:srgbClr val="D8AD65"/>
              </a:solidFill>
              <a:latin typeface="Myriad Pro Cond"/>
            </a:endParaRPr>
          </a:p>
          <a:p>
            <a:r>
              <a:rPr lang="tr-TR" sz="3200" b="1" dirty="0">
                <a:solidFill>
                  <a:schemeClr val="bg1"/>
                </a:solidFill>
                <a:latin typeface="Myriad Pro Cond"/>
              </a:rPr>
              <a:t>Platform</a:t>
            </a:r>
          </a:p>
          <a:p>
            <a:r>
              <a:rPr lang="tr-TR" sz="3200" b="1" dirty="0">
                <a:solidFill>
                  <a:schemeClr val="bg1"/>
                </a:solidFill>
                <a:latin typeface="Myriad Pro Cond"/>
              </a:rPr>
              <a:t>Tanıtım</a:t>
            </a:r>
          </a:p>
          <a:p>
            <a:r>
              <a:rPr lang="tr-TR" sz="3200" b="1" dirty="0">
                <a:solidFill>
                  <a:schemeClr val="bg1"/>
                </a:solidFill>
                <a:latin typeface="Myriad Pro Cond"/>
              </a:rPr>
              <a:t>Eşleştirme,B2B</a:t>
            </a:r>
          </a:p>
          <a:p>
            <a:r>
              <a:rPr lang="tr-TR" sz="3200" b="1" dirty="0">
                <a:solidFill>
                  <a:schemeClr val="bg1"/>
                </a:solidFill>
                <a:latin typeface="Myriad Pro Cond"/>
              </a:rPr>
              <a:t>10 Program</a:t>
            </a:r>
          </a:p>
          <a:p>
            <a:pPr marL="0" marR="0" indent="0" algn="ctr" defTabSz="2438338" rtl="0" fontAlgn="auto" latinLnBrk="0" hangingPunct="0">
              <a:lnSpc>
                <a:spcPct val="100000"/>
              </a:lnSpc>
              <a:spcBef>
                <a:spcPts val="0"/>
              </a:spcBef>
              <a:spcAft>
                <a:spcPts val="0"/>
              </a:spcAft>
              <a:buClrTx/>
              <a:buSzTx/>
              <a:buFontTx/>
              <a:buNone/>
              <a:tabLst/>
            </a:pPr>
            <a:endParaRPr kumimoji="0" lang="tr-TR" sz="22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13098450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p:cNvGrpSpPr/>
          <p:nvPr/>
        </p:nvGrpSpPr>
        <p:grpSpPr>
          <a:xfrm>
            <a:off x="4443735" y="970115"/>
            <a:ext cx="15556672" cy="1394492"/>
            <a:chOff x="-12700" y="-12699"/>
            <a:chExt cx="12192954" cy="1394491"/>
          </a:xfrm>
        </p:grpSpPr>
        <p:grpSp>
          <p:nvGrpSpPr>
            <p:cNvPr id="21" name="Rectangle"/>
            <p:cNvGrpSpPr/>
            <p:nvPr/>
          </p:nvGrpSpPr>
          <p:grpSpPr>
            <a:xfrm>
              <a:off x="-12700" y="-12700"/>
              <a:ext cx="12192955" cy="1394492"/>
              <a:chOff x="0" y="0"/>
              <a:chExt cx="12192954" cy="1394491"/>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4" name="Rectangle Rectangle" descr="Rectangle Rectangle"/>
              <p:cNvPicPr>
                <a:picLocks/>
              </p:cNvPicPr>
              <p:nvPr/>
            </p:nvPicPr>
            <p:blipFill>
              <a:blip r:embed="rId3"/>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5"/>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5"/>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9" name="YENİ NESİL İHRACAT DESTEKLERİ"/>
          <p:cNvSpPr txBox="1"/>
          <p:nvPr/>
        </p:nvSpPr>
        <p:spPr>
          <a:xfrm>
            <a:off x="4958002" y="1077290"/>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UR-GE PROJE DESTEĞİ</a:t>
            </a:r>
            <a:endParaRPr sz="6000" dirty="0">
              <a:latin typeface="Calibri" panose="020F0502020204030204" pitchFamily="34" charset="0"/>
              <a:cs typeface="Calibri" panose="020F0502020204030204" pitchFamily="34" charset="0"/>
            </a:endParaRPr>
          </a:p>
        </p:txBody>
      </p:sp>
      <p:sp>
        <p:nvSpPr>
          <p:cNvPr id="44" name="İhracat desteklerimizi yeni bir bakış açısıyla kurguladık"/>
          <p:cNvSpPr txBox="1"/>
          <p:nvPr/>
        </p:nvSpPr>
        <p:spPr>
          <a:xfrm>
            <a:off x="11853188" y="2891065"/>
            <a:ext cx="9103365" cy="6249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endParaRPr dirty="0">
              <a:solidFill>
                <a:srgbClr val="ED3338"/>
              </a:solidFill>
              <a:sym typeface="Helvetica Neue"/>
            </a:endParaRPr>
          </a:p>
        </p:txBody>
      </p:sp>
      <p:sp>
        <p:nvSpPr>
          <p:cNvPr id="48" name="14 farklı mevzuat  (yaklaşık 200 sayfa) ile düzenlenen tüm destekler Çerçeve Üst bir Kararda toplandı.…"/>
          <p:cNvSpPr txBox="1"/>
          <p:nvPr/>
        </p:nvSpPr>
        <p:spPr>
          <a:xfrm>
            <a:off x="11740340" y="4714176"/>
            <a:ext cx="8915801" cy="516145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marL="342900" indent="-342900" algn="l">
              <a:spcBef>
                <a:spcPts val="1200"/>
              </a:spcBef>
              <a:buSzPct val="123000"/>
              <a:buChar char="•"/>
              <a:defRPr sz="3600">
                <a:solidFill>
                  <a:srgbClr val="FFFFFF"/>
                </a:solidFill>
                <a:latin typeface="Myriad Pro Cond"/>
                <a:ea typeface="Myriad Pro Cond"/>
                <a:cs typeface="Myriad Pro Cond"/>
                <a:sym typeface="Myriad Pro Condensed"/>
              </a:defRPr>
            </a:pPr>
            <a:endParaRPr sz="3400" dirty="0"/>
          </a:p>
        </p:txBody>
      </p:sp>
      <p:graphicFrame>
        <p:nvGraphicFramePr>
          <p:cNvPr id="40" name="Tablo 39">
            <a:extLst>
              <a:ext uri="{FF2B5EF4-FFF2-40B4-BE49-F238E27FC236}">
                <a16:creationId xmlns:a16="http://schemas.microsoft.com/office/drawing/2014/main" id="{FEAD63AF-C3B6-4014-BF70-EF67C401C196}"/>
              </a:ext>
            </a:extLst>
          </p:cNvPr>
          <p:cNvGraphicFramePr>
            <a:graphicFrameLocks noGrp="1"/>
          </p:cNvGraphicFramePr>
          <p:nvPr>
            <p:extLst>
              <p:ext uri="{D42A27DB-BD31-4B8C-83A1-F6EECF244321}">
                <p14:modId xmlns:p14="http://schemas.microsoft.com/office/powerpoint/2010/main" val="3167858960"/>
              </p:ext>
            </p:extLst>
          </p:nvPr>
        </p:nvGraphicFramePr>
        <p:xfrm>
          <a:off x="3251571" y="3148761"/>
          <a:ext cx="17367507" cy="8206794"/>
        </p:xfrm>
        <a:graphic>
          <a:graphicData uri="http://schemas.openxmlformats.org/drawingml/2006/table">
            <a:tbl>
              <a:tblPr>
                <a:effectLst>
                  <a:outerShdw blurRad="50800" dist="50800" dir="5400000" algn="ctr" rotWithShape="0">
                    <a:schemeClr val="bg1"/>
                  </a:outerShdw>
                </a:effectLst>
                <a:tableStyleId>{3B4B98B0-60AC-42C2-AFA5-B58CD77FA1E5}</a:tableStyleId>
              </a:tblPr>
              <a:tblGrid>
                <a:gridCol w="4533810">
                  <a:extLst>
                    <a:ext uri="{9D8B030D-6E8A-4147-A177-3AD203B41FA5}">
                      <a16:colId xmlns:a16="http://schemas.microsoft.com/office/drawing/2014/main" val="20000"/>
                    </a:ext>
                  </a:extLst>
                </a:gridCol>
                <a:gridCol w="1679121">
                  <a:extLst>
                    <a:ext uri="{9D8B030D-6E8A-4147-A177-3AD203B41FA5}">
                      <a16:colId xmlns:a16="http://schemas.microsoft.com/office/drawing/2014/main" val="20001"/>
                    </a:ext>
                  </a:extLst>
                </a:gridCol>
                <a:gridCol w="3455703">
                  <a:extLst>
                    <a:ext uri="{9D8B030D-6E8A-4147-A177-3AD203B41FA5}">
                      <a16:colId xmlns:a16="http://schemas.microsoft.com/office/drawing/2014/main" val="20002"/>
                    </a:ext>
                  </a:extLst>
                </a:gridCol>
                <a:gridCol w="4617660">
                  <a:extLst>
                    <a:ext uri="{9D8B030D-6E8A-4147-A177-3AD203B41FA5}">
                      <a16:colId xmlns:a16="http://schemas.microsoft.com/office/drawing/2014/main" val="20003"/>
                    </a:ext>
                  </a:extLst>
                </a:gridCol>
                <a:gridCol w="3081213">
                  <a:extLst>
                    <a:ext uri="{9D8B030D-6E8A-4147-A177-3AD203B41FA5}">
                      <a16:colId xmlns:a16="http://schemas.microsoft.com/office/drawing/2014/main" val="20004"/>
                    </a:ext>
                  </a:extLst>
                </a:gridCol>
              </a:tblGrid>
              <a:tr h="1578766">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Kalemi</a:t>
                      </a:r>
                    </a:p>
                  </a:txBody>
                  <a:tcPr marL="7573" marR="7573" marT="7573" marB="0" anchor="ctr">
                    <a:lnL>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Oranı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 </a:t>
                      </a:r>
                    </a:p>
                  </a:txBody>
                  <a:tcPr marL="7573" marR="7573" marT="75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Limiti</a:t>
                      </a:r>
                    </a:p>
                  </a:txBody>
                  <a:tcPr marL="7573" marR="7573" marT="75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Süre/Adet</a:t>
                      </a:r>
                    </a:p>
                  </a:txBody>
                  <a:tcPr marL="7573" marR="7573" marT="7573"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Faydalanıcı</a:t>
                      </a:r>
                    </a:p>
                  </a:txBody>
                  <a:tcPr marL="7573" marR="7573" marT="7573" marB="0" anchor="ctr">
                    <a:lnL w="12700" cap="flat" cmpd="sng" algn="ctr">
                      <a:noFill/>
                      <a:prstDash val="solid"/>
                      <a:round/>
                      <a:headEnd type="none" w="med" len="med"/>
                      <a:tailEnd type="none" w="med" len="med"/>
                    </a:lnL>
                    <a:lnR>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17754">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800" u="none" strike="noStrike" cap="none" normalizeH="0" baseline="0" dirty="0">
                          <a:ln>
                            <a:noFill/>
                          </a:ln>
                          <a:solidFill>
                            <a:schemeClr val="bg1"/>
                          </a:solidFill>
                          <a:effectLst/>
                        </a:rPr>
                        <a:t>İHTİYAÇ ANALİZİ, EĞİTİM,</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800" u="none" strike="noStrike" cap="none" normalizeH="0" baseline="0" dirty="0">
                          <a:ln>
                            <a:noFill/>
                          </a:ln>
                          <a:solidFill>
                            <a:schemeClr val="bg1"/>
                          </a:solidFill>
                          <a:effectLst/>
                        </a:rPr>
                        <a:t>DANIŞMANLIK, TANITIM</a:t>
                      </a:r>
                      <a:endParaRPr kumimoji="0" lang="tr-TR" altLang="tr-TR" sz="2800" b="1" i="0" u="none" strike="noStrike" cap="none" normalizeH="0" baseline="0" dirty="0">
                        <a:ln>
                          <a:noFill/>
                        </a:ln>
                        <a:solidFill>
                          <a:schemeClr val="bg1"/>
                        </a:solidFill>
                        <a:effectLst/>
                        <a:latin typeface="Myriad Pro Cond"/>
                        <a:ea typeface="Calibri" pitchFamily="34" charset="0"/>
                        <a:cs typeface="Times New Roman" pitchFamily="18" charset="0"/>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algn="ctr" rtl="0" fontAlgn="ctr"/>
                      <a:r>
                        <a:rPr lang="tr-TR" sz="2800" u="none" strike="noStrike" dirty="0">
                          <a:solidFill>
                            <a:schemeClr val="bg1"/>
                          </a:solidFill>
                          <a:effectLst/>
                        </a:rPr>
                        <a:t>75%</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lang="tr-TR" sz="2800" u="none" strike="noStrike" dirty="0">
                          <a:solidFill>
                            <a:schemeClr val="bg1"/>
                          </a:solidFill>
                          <a:effectLst/>
                        </a:rPr>
                        <a:t>6.000.000 </a:t>
                      </a:r>
                      <a:r>
                        <a:rPr lang="tr-TR" sz="2800" u="none" strike="noStrike" kern="1200" dirty="0">
                          <a:solidFill>
                            <a:schemeClr val="bg1"/>
                          </a:solidFill>
                          <a:effectLst/>
                        </a:rPr>
                        <a:t>TL / Proje</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tr-TR" sz="2800" u="none" strike="noStrike" dirty="0">
                          <a:solidFill>
                            <a:schemeClr val="bg1"/>
                          </a:solidFill>
                          <a:effectLst/>
                        </a:rPr>
                        <a:t>Proje süresince (36 Ay)</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algn="ctr" rtl="0" fontAlgn="ctr"/>
                      <a:r>
                        <a:rPr lang="tr-TR" sz="2800" u="none" strike="noStrike" dirty="0">
                          <a:solidFill>
                            <a:schemeClr val="bg1"/>
                          </a:solidFill>
                          <a:effectLst/>
                        </a:rPr>
                        <a:t>İş Birliği </a:t>
                      </a:r>
                    </a:p>
                    <a:p>
                      <a:pPr algn="ctr" rtl="0" fontAlgn="ctr"/>
                      <a:r>
                        <a:rPr lang="tr-TR" sz="2800" u="none" strike="noStrike" dirty="0">
                          <a:solidFill>
                            <a:schemeClr val="bg1"/>
                          </a:solidFill>
                          <a:effectLst/>
                        </a:rPr>
                        <a:t>Kuruluşu</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940124"/>
                  </a:ext>
                </a:extLst>
              </a:tr>
              <a:tr h="605340">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3000" b="1" i="0" u="none" strike="noStrike" cap="none" normalizeH="0" baseline="0" dirty="0">
                          <a:ln>
                            <a:noFill/>
                          </a:ln>
                          <a:solidFill>
                            <a:schemeClr val="bg1"/>
                          </a:solidFill>
                          <a:effectLst/>
                          <a:latin typeface="Myriad Pro Cond"/>
                          <a:ea typeface="Calibri" pitchFamily="34" charset="0"/>
                          <a:cs typeface="Times New Roman" pitchFamily="18" charset="0"/>
                        </a:rPr>
                        <a:t>YURT DIŞI PAZARLAMA </a:t>
                      </a:r>
                    </a:p>
                  </a:txBody>
                  <a:tcPr marL="7573" marR="7573" marT="7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r>
                        <a:rPr lang="tr-TR" sz="2800" u="none" strike="noStrike" dirty="0">
                          <a:solidFill>
                            <a:schemeClr val="bg1"/>
                          </a:solidFill>
                          <a:effectLst/>
                        </a:rPr>
                        <a:t>2.500.000 </a:t>
                      </a:r>
                      <a:r>
                        <a:rPr lang="tr-TR" sz="2800" u="none" strike="noStrike" kern="1200" dirty="0">
                          <a:solidFill>
                            <a:schemeClr val="bg1"/>
                          </a:solidFill>
                          <a:effectLst/>
                        </a:rPr>
                        <a:t>TL /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r>
                        <a:rPr lang="tr-TR" sz="2800" u="none" strike="noStrike" dirty="0">
                          <a:solidFill>
                            <a:schemeClr val="bg1"/>
                          </a:solidFill>
                          <a:effectLst/>
                        </a:rPr>
                        <a:t>10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117593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tr-TR" altLang="tr-TR" sz="2800" u="none" strike="noStrike" cap="none" normalizeH="0" baseline="0" dirty="0">
                          <a:ln>
                            <a:noFill/>
                          </a:ln>
                          <a:solidFill>
                            <a:schemeClr val="bg1"/>
                          </a:solidFill>
                          <a:effectLst/>
                        </a:rPr>
                        <a:t>YURT DIŞI PAZARLAMA </a:t>
                      </a:r>
                      <a:endParaRPr kumimoji="0" lang="tr-TR" altLang="tr-TR" sz="2800" b="1" i="0" u="none" strike="noStrike" cap="none" normalizeH="0" baseline="0" dirty="0">
                        <a:ln>
                          <a:noFill/>
                        </a:ln>
                        <a:solidFill>
                          <a:schemeClr val="bg1"/>
                        </a:solidFill>
                        <a:effectLst/>
                        <a:latin typeface="Myriad Pro Cond"/>
                        <a:ea typeface="Calibri" pitchFamily="34" charset="0"/>
                        <a:cs typeface="Times New Roman" pitchFamily="18" charset="0"/>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19090372"/>
                  </a:ext>
                </a:extLst>
              </a:tr>
              <a:tr h="1336552">
                <a:tc rowSpan="2">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altLang="tr-TR" sz="2800" u="none" strike="noStrike" cap="none" normalizeH="0" baseline="0" dirty="0">
                          <a:ln>
                            <a:noFill/>
                          </a:ln>
                          <a:solidFill>
                            <a:schemeClr val="bg1"/>
                          </a:solidFill>
                          <a:effectLst/>
                        </a:rPr>
                        <a:t>SANAL YURT DIŞI PAZARLAMA</a:t>
                      </a:r>
                      <a:endParaRPr lang="tr-TR" sz="2800" dirty="0">
                        <a:solidFill>
                          <a:schemeClr val="bg1"/>
                        </a:solidFill>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rtl="0" fontAlgn="ctr"/>
                      <a:r>
                        <a:rPr lang="tr-TR" sz="2800" u="none" strike="noStrike" dirty="0">
                          <a:solidFill>
                            <a:schemeClr val="bg1"/>
                          </a:solidFill>
                          <a:effectLst/>
                        </a:rPr>
                        <a:t>800.000 </a:t>
                      </a:r>
                      <a:r>
                        <a:rPr lang="tr-TR" sz="2800" u="none" strike="noStrike" kern="1200" dirty="0">
                          <a:solidFill>
                            <a:schemeClr val="bg1"/>
                          </a:solidFill>
                          <a:effectLst/>
                        </a:rPr>
                        <a:t>TL /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tr-TR" sz="2800" u="none" strike="noStrike" dirty="0">
                          <a:solidFill>
                            <a:schemeClr val="bg1"/>
                          </a:solidFill>
                          <a:effectLst/>
                        </a:rPr>
                        <a:t>10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096538804"/>
                  </a:ext>
                </a:extLst>
              </a:tr>
              <a:tr h="125171">
                <a:tc vMerge="1">
                  <a: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tr-TR" sz="2000" b="1" i="0" u="none" strike="noStrike" kern="1200" cap="none" spc="0" normalizeH="0" baseline="0" dirty="0" err="1">
                          <a:ln>
                            <a:noFill/>
                          </a:ln>
                          <a:solidFill>
                            <a:srgbClr val="002060"/>
                          </a:solidFill>
                          <a:effectLst/>
                          <a:uFillTx/>
                          <a:latin typeface="Myriad Pro Cond"/>
                          <a:ea typeface="+mn-ea"/>
                          <a:cs typeface="+mn-cs"/>
                          <a:sym typeface="Helvetica Neue"/>
                        </a:rPr>
                        <a:t>Franchise</a:t>
                      </a:r>
                      <a:endParaRPr kumimoji="0" lang="tr-TR" sz="2000" b="1" i="0" u="none" strike="noStrike" kern="1200" cap="none" spc="0" normalizeH="0" baseline="0" dirty="0">
                        <a:ln>
                          <a:noFill/>
                        </a:ln>
                        <a:solidFill>
                          <a:srgbClr val="002060"/>
                        </a:solidFill>
                        <a:effectLst/>
                        <a:uFillTx/>
                        <a:latin typeface="Myriad Pro Cond"/>
                        <a:ea typeface="+mn-ea"/>
                        <a:cs typeface="+mn-cs"/>
                        <a:sym typeface="Helvetica Neue"/>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8CEA4"/>
                    </a:solidFill>
                  </a:tcPr>
                </a:tc>
                <a:tc vMerge="1">
                  <a:txBody>
                    <a:bodyPr/>
                    <a:lstStyle/>
                    <a:p>
                      <a:endParaRPr lang="tr-TR"/>
                    </a:p>
                  </a:txBody>
                  <a:tcPr>
                    <a:lnL w="19050" cap="flat" cmpd="sng" algn="ctr">
                      <a:solidFill>
                        <a:srgbClr val="000000"/>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algn="ctr" rtl="0" fontAlgn="ctr"/>
                      <a:r>
                        <a:rPr lang="tr-TR" sz="2800" u="none" strike="noStrike" dirty="0">
                          <a:solidFill>
                            <a:schemeClr val="bg1"/>
                          </a:solidFill>
                          <a:effectLst/>
                        </a:rPr>
                        <a:t>1.500.000 </a:t>
                      </a:r>
                      <a:r>
                        <a:rPr lang="tr-TR" sz="2800" u="none" strike="noStrike" kern="1200" dirty="0">
                          <a:solidFill>
                            <a:schemeClr val="bg1"/>
                          </a:solidFill>
                          <a:effectLst/>
                        </a:rPr>
                        <a:t>TL /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ctr"/>
                      <a:r>
                        <a:rPr lang="tr-TR" sz="2800" u="none" strike="noStrike" dirty="0">
                          <a:solidFill>
                            <a:schemeClr val="bg1"/>
                          </a:solidFill>
                          <a:effectLst/>
                        </a:rPr>
                        <a:t>10 Program</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35378375"/>
                  </a:ext>
                </a:extLst>
              </a:tr>
              <a:tr h="966347">
                <a:tc>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u="none" strike="noStrike" kern="1200" cap="none" spc="0" normalizeH="0" baseline="0" dirty="0">
                          <a:ln>
                            <a:noFill/>
                          </a:ln>
                          <a:solidFill>
                            <a:schemeClr val="bg1"/>
                          </a:solidFill>
                          <a:effectLst/>
                          <a:uFillTx/>
                          <a:sym typeface="Helvetica Neue"/>
                        </a:rPr>
                        <a:t>ALIM HEYETİ</a:t>
                      </a:r>
                      <a:endParaRPr kumimoji="0" lang="tr-TR" sz="2800" b="1" i="0" u="none" strike="noStrike" cap="none" spc="0" normalizeH="0" baseline="0" dirty="0">
                        <a:ln>
                          <a:noFill/>
                        </a:ln>
                        <a:solidFill>
                          <a:schemeClr val="bg1"/>
                        </a:solidFill>
                        <a:effectLst/>
                        <a:uFillTx/>
                        <a:latin typeface="Myriad Pro Cond"/>
                        <a:ea typeface="+mn-ea"/>
                        <a:cs typeface="+mn-cs"/>
                        <a:sym typeface="Helvetica Neue"/>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pPr algn="ctr" rtl="0" fontAlgn="ctr"/>
                      <a:endParaRPr lang="tr-TR" sz="3000" b="1" i="0" u="none" strike="noStrike" dirty="0">
                        <a:solidFill>
                          <a:schemeClr val="bg1"/>
                        </a:solidFill>
                        <a:effectLst/>
                        <a:latin typeface="Myriad Pro Cond"/>
                      </a:endParaRPr>
                    </a:p>
                  </a:txBody>
                  <a:tcPr marL="7573" marR="7573" marT="7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rtl="0" fontAlgn="ctr"/>
                      <a:endParaRPr lang="tr-TR" sz="3000" b="1" i="0" u="none" strike="noStrike" dirty="0">
                        <a:solidFill>
                          <a:schemeClr val="bg1"/>
                        </a:solidFill>
                        <a:effectLst/>
                        <a:latin typeface="Myriad Pro Cond"/>
                      </a:endParaRPr>
                    </a:p>
                  </a:txBody>
                  <a:tcPr marL="7573" marR="7573" marT="757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extLst>
                  <a:ext uri="{0D108BD9-81ED-4DB2-BD59-A6C34878D82A}">
                    <a16:rowId xmlns:a16="http://schemas.microsoft.com/office/drawing/2014/main" val="3629030001"/>
                  </a:ext>
                </a:extLst>
              </a:tr>
              <a:tr h="1300931">
                <a:tc>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u="none" strike="noStrike" kern="1200" cap="none" spc="0" normalizeH="0" baseline="0" dirty="0">
                          <a:ln>
                            <a:noFill/>
                          </a:ln>
                          <a:solidFill>
                            <a:schemeClr val="bg1"/>
                          </a:solidFill>
                          <a:effectLst/>
                          <a:uFillTx/>
                          <a:sym typeface="Helvetica Neue"/>
                        </a:rPr>
                        <a:t>İSTİHDAM</a:t>
                      </a:r>
                      <a:endParaRPr kumimoji="0" lang="tr-TR" sz="2800" b="1" i="0" u="none" strike="noStrike" cap="none" spc="0" normalizeH="0" baseline="0" dirty="0">
                        <a:ln>
                          <a:noFill/>
                        </a:ln>
                        <a:solidFill>
                          <a:schemeClr val="bg1"/>
                        </a:solidFill>
                        <a:effectLst/>
                        <a:uFillTx/>
                        <a:latin typeface="Myriad Pro Cond"/>
                        <a:ea typeface="+mn-ea"/>
                        <a:cs typeface="+mn-cs"/>
                        <a:sym typeface="Helvetica Neue"/>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a:txBody>
                    <a:bodyPr/>
                    <a:lstStyle/>
                    <a:p>
                      <a:pPr algn="ctr" rtl="0" fontAlgn="ctr"/>
                      <a:r>
                        <a:rPr lang="tr-TR" sz="2800" u="none" strike="noStrike" dirty="0">
                          <a:solidFill>
                            <a:schemeClr val="bg1"/>
                          </a:solidFill>
                          <a:effectLst/>
                        </a:rPr>
                        <a:t>Emsal Brüt Ücret</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tr-TR" sz="2800" u="none" strike="noStrike" cap="none" spc="0" baseline="0" dirty="0">
                          <a:solidFill>
                            <a:schemeClr val="bg1"/>
                          </a:solidFill>
                          <a:effectLst/>
                          <a:uFillTx/>
                          <a:sym typeface="Helvetica Neue"/>
                        </a:rPr>
                        <a:t>2 kişi; proje süresince</a:t>
                      </a:r>
                      <a:endParaRPr lang="tr-TR" sz="2800" dirty="0">
                        <a:solidFill>
                          <a:schemeClr val="bg1"/>
                        </a:solidFill>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extLst>
                  <a:ext uri="{0D108BD9-81ED-4DB2-BD59-A6C34878D82A}">
                    <a16:rowId xmlns:a16="http://schemas.microsoft.com/office/drawing/2014/main" val="666135293"/>
                  </a:ext>
                </a:extLst>
              </a:tr>
            </a:tbl>
          </a:graphicData>
        </a:graphic>
      </p:graphicFrame>
    </p:spTree>
    <p:extLst>
      <p:ext uri="{BB962C8B-B14F-4D97-AF65-F5344CB8AC3E}">
        <p14:creationId xmlns:p14="http://schemas.microsoft.com/office/powerpoint/2010/main" val="417390647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İHRACAT KONSORSİYUMU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20948012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ndd.adobe.com/view/publication/c77c529b-f7e6-4a98-83e8-2203b8e73562/1/publication-web-resources/image/1._I%CC%87hracat_Destekleri_Genel_Yaklas%CC%A7_m_Sunumu2.png">
            <a:extLst>
              <a:ext uri="{FF2B5EF4-FFF2-40B4-BE49-F238E27FC236}">
                <a16:creationId xmlns:a16="http://schemas.microsoft.com/office/drawing/2014/main" id="{010F7289-28ED-4258-B90E-06F50B98E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413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Rectangle Rectangle" descr="Rectangle Rectangle">
            <a:extLst>
              <a:ext uri="{FF2B5EF4-FFF2-40B4-BE49-F238E27FC236}">
                <a16:creationId xmlns:a16="http://schemas.microsoft.com/office/drawing/2014/main" id="{F89D66B9-0D48-4045-9606-11D67204381A}"/>
              </a:ext>
            </a:extLst>
          </p:cNvPr>
          <p:cNvPicPr>
            <a:picLocks/>
          </p:cNvPicPr>
          <p:nvPr/>
        </p:nvPicPr>
        <p:blipFill>
          <a:blip r:embed="rId3"/>
          <a:stretch>
            <a:fillRect/>
          </a:stretch>
        </p:blipFill>
        <p:spPr>
          <a:xfrm>
            <a:off x="13273329" y="7401682"/>
            <a:ext cx="7480508" cy="5561199"/>
          </a:xfrm>
          <a:prstGeom prst="rect">
            <a:avLst/>
          </a:prstGeom>
          <a:effectLst/>
        </p:spPr>
      </p:pic>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5"/>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5"/>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8" name="Group"/>
          <p:cNvGrpSpPr/>
          <p:nvPr/>
        </p:nvGrpSpPr>
        <p:grpSpPr>
          <a:xfrm>
            <a:off x="4582238" y="671295"/>
            <a:ext cx="15556672" cy="1394492"/>
            <a:chOff x="-12700" y="-12699"/>
            <a:chExt cx="12192954" cy="1394491"/>
          </a:xfrm>
        </p:grpSpPr>
        <p:grpSp>
          <p:nvGrpSpPr>
            <p:cNvPr id="19" name="Rectangle"/>
            <p:cNvGrpSpPr/>
            <p:nvPr/>
          </p:nvGrpSpPr>
          <p:grpSpPr>
            <a:xfrm>
              <a:off x="-12700" y="-12700"/>
              <a:ext cx="12192955" cy="1394492"/>
              <a:chOff x="0" y="0"/>
              <a:chExt cx="12192954" cy="1394491"/>
            </a:xfrm>
          </p:grpSpPr>
          <p:sp>
            <p:nvSpPr>
              <p:cNvPr id="21"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2" name="Rectangle Rectangle" descr="Rectangle Rectangle"/>
              <p:cNvPicPr>
                <a:picLocks/>
              </p:cNvPicPr>
              <p:nvPr/>
            </p:nvPicPr>
            <p:blipFill>
              <a:blip r:embed="rId6"/>
              <a:stretch>
                <a:fillRect/>
              </a:stretch>
            </p:blipFill>
            <p:spPr>
              <a:xfrm>
                <a:off x="0" y="-1"/>
                <a:ext cx="12192955" cy="1394493"/>
              </a:xfrm>
              <a:prstGeom prst="rect">
                <a:avLst/>
              </a:prstGeom>
              <a:effectLst/>
            </p:spPr>
          </p:pic>
        </p:grpSp>
        <p:sp>
          <p:nvSpPr>
            <p:cNvPr id="20"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3" name="YENİ NESİL İHRACAT DESTEKLERİ"/>
          <p:cNvSpPr txBox="1"/>
          <p:nvPr/>
        </p:nvSpPr>
        <p:spPr>
          <a:xfrm>
            <a:off x="4950131" y="794967"/>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rPr>
              <a:t>İHRACAT KONSORSİYUMU DESTEĞİ</a:t>
            </a:r>
            <a:endParaRPr sz="6000" dirty="0">
              <a:latin typeface="Calibri" panose="020F0502020204030204" pitchFamily="34" charset="0"/>
            </a:endParaRPr>
          </a:p>
        </p:txBody>
      </p:sp>
      <p:grpSp>
        <p:nvGrpSpPr>
          <p:cNvPr id="40" name="Group">
            <a:extLst>
              <a:ext uri="{FF2B5EF4-FFF2-40B4-BE49-F238E27FC236}">
                <a16:creationId xmlns:a16="http://schemas.microsoft.com/office/drawing/2014/main" id="{72005E3C-B932-48EA-9DBD-19E59E3E8BA3}"/>
              </a:ext>
            </a:extLst>
          </p:cNvPr>
          <p:cNvGrpSpPr/>
          <p:nvPr/>
        </p:nvGrpSpPr>
        <p:grpSpPr>
          <a:xfrm>
            <a:off x="3794269" y="1677104"/>
            <a:ext cx="16795461" cy="5923820"/>
            <a:chOff x="-7911244" y="-1230521"/>
            <a:chExt cx="11052298" cy="2738570"/>
          </a:xfrm>
        </p:grpSpPr>
        <p:pic>
          <p:nvPicPr>
            <p:cNvPr id="45" name="Rectangle Rectangle" descr="Rectangle Rectangle">
              <a:extLst>
                <a:ext uri="{FF2B5EF4-FFF2-40B4-BE49-F238E27FC236}">
                  <a16:creationId xmlns:a16="http://schemas.microsoft.com/office/drawing/2014/main" id="{05670079-F890-469E-BA96-D1776B3DF8DC}"/>
                </a:ext>
              </a:extLst>
            </p:cNvPr>
            <p:cNvPicPr>
              <a:picLocks/>
            </p:cNvPicPr>
            <p:nvPr/>
          </p:nvPicPr>
          <p:blipFill>
            <a:blip r:embed="rId3"/>
            <a:stretch>
              <a:fillRect/>
            </a:stretch>
          </p:blipFill>
          <p:spPr>
            <a:xfrm>
              <a:off x="-7911244" y="-807196"/>
              <a:ext cx="11052298" cy="1969641"/>
            </a:xfrm>
            <a:prstGeom prst="rect">
              <a:avLst/>
            </a:prstGeom>
            <a:effectLst/>
          </p:spPr>
        </p:pic>
        <p:sp>
          <p:nvSpPr>
            <p:cNvPr id="42" name="İhracata yönelik mevcut ve yeni destek programları bütüncül olarak tek çatı altında">
              <a:extLst>
                <a:ext uri="{FF2B5EF4-FFF2-40B4-BE49-F238E27FC236}">
                  <a16:creationId xmlns:a16="http://schemas.microsoft.com/office/drawing/2014/main" id="{64B2CD3A-396B-4BE6-9A92-3B2957554149}"/>
                </a:ext>
              </a:extLst>
            </p:cNvPr>
            <p:cNvSpPr txBox="1"/>
            <p:nvPr/>
          </p:nvSpPr>
          <p:spPr>
            <a:xfrm>
              <a:off x="-7572934" y="-1230521"/>
              <a:ext cx="10503693" cy="273857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defRPr sz="4000" b="1" i="1">
                  <a:solidFill>
                    <a:srgbClr val="D8AD65"/>
                  </a:solidFill>
                  <a:latin typeface="Myriad Pro Cond"/>
                  <a:ea typeface="Myriad Pro Cond"/>
                  <a:cs typeface="Myriad Pro Cond"/>
                  <a:sym typeface="Myriad Pro Condensed"/>
                </a:defRPr>
              </a:lvl1pPr>
            </a:lstStyle>
            <a:p>
              <a:pPr algn="just"/>
              <a:r>
                <a:rPr lang="tr-TR" sz="3600" dirty="0"/>
                <a:t>İhracat Konsorsiyumu Statüsü;</a:t>
              </a:r>
            </a:p>
            <a:p>
              <a:pPr algn="just"/>
              <a:r>
                <a:rPr lang="tr-TR" sz="3600" b="0" dirty="0">
                  <a:solidFill>
                    <a:schemeClr val="bg1"/>
                  </a:solidFill>
                </a:rPr>
                <a:t>ihracatçıları örgütlendirmek ve aralarındaki işbirliğini yurt dışı pazarlardaki fırsat ve tehditler çerçevesinde geliştirmek suretiyle ihracatı artırmak, ihracatçı sektörlerimizin ortak hareket etmelerini ve uzmanlaşma temelinde ölçek ekonomileri sağlamak üzere kurulan ve şirketler ile aracılık sözleşmesi imzalayarak; sözleşme konusu malları küresel pazarlara ihraç etmeleri sürecine destek olan şirketler statü almak için Bakanlığa başvurur.</a:t>
              </a:r>
            </a:p>
          </p:txBody>
        </p:sp>
      </p:grpSp>
      <p:sp>
        <p:nvSpPr>
          <p:cNvPr id="26" name="Yuvarlatılmış Dikdörtgen 13">
            <a:extLst>
              <a:ext uri="{FF2B5EF4-FFF2-40B4-BE49-F238E27FC236}">
                <a16:creationId xmlns:a16="http://schemas.microsoft.com/office/drawing/2014/main" id="{8F6352F0-291E-4CF3-B8B8-D27221C247BB}"/>
              </a:ext>
            </a:extLst>
          </p:cNvPr>
          <p:cNvSpPr/>
          <p:nvPr/>
        </p:nvSpPr>
        <p:spPr>
          <a:xfrm>
            <a:off x="3837868" y="8909115"/>
            <a:ext cx="8695183" cy="39167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38E11587-339B-4F48-90F9-514D0DF3D9B3}"/>
              </a:ext>
            </a:extLst>
          </p:cNvPr>
          <p:cNvSpPr txBox="1"/>
          <p:nvPr/>
        </p:nvSpPr>
        <p:spPr>
          <a:xfrm>
            <a:off x="4755025" y="9309323"/>
            <a:ext cx="6959035" cy="284091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3600" b="1" i="0" u="none" strike="noStrike" cap="none" spc="0" normalizeH="0" baseline="0" dirty="0">
                <a:ln>
                  <a:noFill/>
                </a:ln>
                <a:solidFill>
                  <a:srgbClr val="D8AD65"/>
                </a:solidFill>
                <a:effectLst/>
                <a:uFillTx/>
                <a:latin typeface="Myriad Pro Cond"/>
                <a:sym typeface="Helvetica Neue"/>
              </a:rPr>
              <a:t>İhracat Konsorsiyumu Desteği</a:t>
            </a:r>
          </a:p>
          <a:p>
            <a:pPr marL="0" marR="0" indent="0" algn="ctr" defTabSz="2438338" rtl="0" fontAlgn="auto" latinLnBrk="0" hangingPunct="0">
              <a:lnSpc>
                <a:spcPct val="100000"/>
              </a:lnSpc>
              <a:spcBef>
                <a:spcPts val="0"/>
              </a:spcBef>
              <a:spcAft>
                <a:spcPts val="0"/>
              </a:spcAft>
              <a:buClrTx/>
              <a:buSzTx/>
              <a:buFontTx/>
              <a:buNone/>
              <a:tabLst/>
            </a:pPr>
            <a:endParaRPr kumimoji="0" lang="tr-TR" sz="3600" b="1" i="0" u="none" strike="noStrike" cap="none" spc="0" normalizeH="0" baseline="0" dirty="0">
              <a:ln>
                <a:noFill/>
              </a:ln>
              <a:solidFill>
                <a:srgbClr val="D8AD65"/>
              </a:solidFill>
              <a:effectLst/>
              <a:uFillTx/>
              <a:latin typeface="Myriad Pro Cond"/>
              <a:sym typeface="Helvetica Neue"/>
            </a:endParaRPr>
          </a:p>
          <a:p>
            <a:pPr marL="0" marR="0" indent="0" algn="ctr" defTabSz="2438338" rtl="0" fontAlgn="auto" latinLnBrk="0" hangingPunct="0">
              <a:lnSpc>
                <a:spcPct val="100000"/>
              </a:lnSpc>
              <a:spcBef>
                <a:spcPts val="0"/>
              </a:spcBef>
              <a:spcAft>
                <a:spcPts val="0"/>
              </a:spcAft>
              <a:buClrTx/>
              <a:buSzTx/>
              <a:buFontTx/>
              <a:buNone/>
              <a:tabLst/>
            </a:pPr>
            <a:r>
              <a:rPr lang="tr-TR" sz="3600" b="1" dirty="0">
                <a:solidFill>
                  <a:schemeClr val="bg1"/>
                </a:solidFill>
                <a:latin typeface="Myriad Pro Cond"/>
              </a:rPr>
              <a:t>Destek Miktarı: 10.000.000/ Yıl</a:t>
            </a:r>
          </a:p>
          <a:p>
            <a:pPr marL="0" marR="0" indent="0" algn="ctr" defTabSz="2438338" rtl="0" fontAlgn="auto" latinLnBrk="0" hangingPunct="0">
              <a:lnSpc>
                <a:spcPct val="100000"/>
              </a:lnSpc>
              <a:spcBef>
                <a:spcPts val="0"/>
              </a:spcBef>
              <a:spcAft>
                <a:spcPts val="0"/>
              </a:spcAft>
              <a:buClrTx/>
              <a:buSzTx/>
              <a:buFontTx/>
              <a:buNone/>
              <a:tabLst/>
            </a:pPr>
            <a:r>
              <a:rPr kumimoji="0" lang="tr-TR" sz="3600" b="1" i="0" u="none" strike="noStrike" cap="none" spc="0" normalizeH="0" baseline="0" dirty="0">
                <a:ln>
                  <a:noFill/>
                </a:ln>
                <a:solidFill>
                  <a:schemeClr val="bg1"/>
                </a:solidFill>
                <a:effectLst/>
                <a:uFillTx/>
                <a:latin typeface="Myriad Pro Cond"/>
                <a:sym typeface="Helvetica Neue"/>
              </a:rPr>
              <a:t>Destek Oranı: %50</a:t>
            </a:r>
          </a:p>
          <a:p>
            <a:pPr marL="0" marR="0" indent="0" algn="ctr" defTabSz="2438338" rtl="0" fontAlgn="auto" latinLnBrk="0" hangingPunct="0">
              <a:lnSpc>
                <a:spcPct val="100000"/>
              </a:lnSpc>
              <a:spcBef>
                <a:spcPts val="0"/>
              </a:spcBef>
              <a:spcAft>
                <a:spcPts val="0"/>
              </a:spcAft>
              <a:buClrTx/>
              <a:buSzTx/>
              <a:buFontTx/>
              <a:buNone/>
              <a:tabLst/>
            </a:pPr>
            <a:r>
              <a:rPr lang="tr-TR" sz="3600" b="1" dirty="0">
                <a:solidFill>
                  <a:schemeClr val="bg1"/>
                </a:solidFill>
                <a:latin typeface="Myriad Pro Cond"/>
              </a:rPr>
              <a:t>5 Yıl Boyunca</a:t>
            </a:r>
            <a:endParaRPr kumimoji="0" lang="tr-TR" sz="3600" b="1" i="0" u="none" strike="noStrike" cap="none" spc="0" normalizeH="0" baseline="0" dirty="0">
              <a:ln>
                <a:noFill/>
              </a:ln>
              <a:solidFill>
                <a:schemeClr val="bg1"/>
              </a:solidFill>
              <a:effectLst/>
              <a:uFillTx/>
              <a:latin typeface="Myriad Pro Cond"/>
              <a:sym typeface="Helvetica Neue"/>
            </a:endParaRPr>
          </a:p>
        </p:txBody>
      </p:sp>
      <p:pic>
        <p:nvPicPr>
          <p:cNvPr id="27" name="Resim 26"/>
          <p:cNvPicPr>
            <a:picLocks noChangeAspect="1"/>
          </p:cNvPicPr>
          <p:nvPr/>
        </p:nvPicPr>
        <p:blipFill>
          <a:blip r:embed="rId7"/>
          <a:stretch>
            <a:fillRect/>
          </a:stretch>
        </p:blipFill>
        <p:spPr>
          <a:xfrm>
            <a:off x="4497484" y="7559339"/>
            <a:ext cx="6334293" cy="1127858"/>
          </a:xfrm>
          <a:prstGeom prst="rect">
            <a:avLst/>
          </a:prstGeom>
        </p:spPr>
      </p:pic>
      <p:sp>
        <p:nvSpPr>
          <p:cNvPr id="28" name="Metin kutusu 27">
            <a:extLst>
              <a:ext uri="{FF2B5EF4-FFF2-40B4-BE49-F238E27FC236}">
                <a16:creationId xmlns:a16="http://schemas.microsoft.com/office/drawing/2014/main" id="{F1E01B3D-21E7-4719-88FC-FB418107CCAB}"/>
              </a:ext>
            </a:extLst>
          </p:cNvPr>
          <p:cNvSpPr txBox="1"/>
          <p:nvPr/>
        </p:nvSpPr>
        <p:spPr>
          <a:xfrm>
            <a:off x="12358722" y="8012235"/>
            <a:ext cx="9272079" cy="57032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lvl="2" indent="0" defTabSz="914400" hangingPunct="1">
              <a:buClr>
                <a:srgbClr val="990000"/>
              </a:buClr>
              <a:defRPr/>
            </a:pPr>
            <a:r>
              <a:rPr lang="tr-TR" sz="3600" b="1" dirty="0">
                <a:solidFill>
                  <a:srgbClr val="D8AD65"/>
                </a:solidFill>
                <a:latin typeface="Myriad Pro Cond"/>
                <a:cs typeface="Arial" pitchFamily="34" charset="0"/>
              </a:rPr>
              <a:t>Desteklenen Faaliyetler/Giderler;</a:t>
            </a:r>
          </a:p>
          <a:p>
            <a:pPr lvl="2" indent="0" defTabSz="914400" hangingPunct="1">
              <a:buClr>
                <a:srgbClr val="990000"/>
              </a:buClr>
              <a:defRPr/>
            </a:pPr>
            <a:endParaRPr lang="tr-TR" sz="3600" b="1" dirty="0">
              <a:solidFill>
                <a:srgbClr val="D8AD65"/>
              </a:solidFill>
              <a:latin typeface="Myriad Pro Cond"/>
              <a:cs typeface="Arial" pitchFamily="34" charset="0"/>
            </a:endParaRPr>
          </a:p>
          <a:p>
            <a:pPr marL="342900" lvl="3" indent="0">
              <a:buClr>
                <a:srgbClr val="990000"/>
              </a:buClr>
              <a:defRPr/>
            </a:pPr>
            <a:r>
              <a:rPr lang="tr-TR" sz="3600" b="1" dirty="0">
                <a:solidFill>
                  <a:schemeClr val="bg1"/>
                </a:solidFill>
                <a:latin typeface="Myriad Pro Cond"/>
              </a:rPr>
              <a:t>Tanıtım</a:t>
            </a:r>
          </a:p>
          <a:p>
            <a:pPr marL="342900" lvl="3" indent="0">
              <a:buClr>
                <a:srgbClr val="990000"/>
              </a:buClr>
              <a:defRPr/>
            </a:pPr>
            <a:r>
              <a:rPr lang="tr-TR" sz="3600" b="1" dirty="0">
                <a:solidFill>
                  <a:schemeClr val="bg1"/>
                </a:solidFill>
                <a:latin typeface="Myriad Pro Cond"/>
              </a:rPr>
              <a:t>Pazarlama</a:t>
            </a:r>
          </a:p>
          <a:p>
            <a:pPr marL="342900" lvl="3" indent="0">
              <a:buClr>
                <a:srgbClr val="990000"/>
              </a:buClr>
              <a:defRPr/>
            </a:pPr>
            <a:r>
              <a:rPr lang="tr-TR" sz="3600" b="1" dirty="0">
                <a:solidFill>
                  <a:schemeClr val="bg1"/>
                </a:solidFill>
                <a:latin typeface="Myriad Pro Cond"/>
              </a:rPr>
              <a:t>Pazar Araştırması</a:t>
            </a:r>
          </a:p>
          <a:p>
            <a:pPr marL="342900" lvl="3" indent="0">
              <a:buClr>
                <a:srgbClr val="990000"/>
              </a:buClr>
              <a:defRPr/>
            </a:pPr>
            <a:r>
              <a:rPr lang="tr-TR" sz="3600" b="1" dirty="0">
                <a:solidFill>
                  <a:schemeClr val="bg1"/>
                </a:solidFill>
                <a:latin typeface="Myriad Pro Cond"/>
              </a:rPr>
              <a:t>Rapor Satın Alma</a:t>
            </a:r>
          </a:p>
          <a:p>
            <a:pPr marL="342900" lvl="3" indent="0">
              <a:buClr>
                <a:srgbClr val="990000"/>
              </a:buClr>
              <a:defRPr/>
            </a:pPr>
            <a:r>
              <a:rPr lang="tr-TR" sz="3600" b="1" dirty="0">
                <a:solidFill>
                  <a:schemeClr val="bg1"/>
                </a:solidFill>
                <a:latin typeface="Myriad Pro Cond"/>
              </a:rPr>
              <a:t> Danışmanlık</a:t>
            </a:r>
          </a:p>
          <a:p>
            <a:pPr marL="342900" lvl="3" indent="0">
              <a:buClr>
                <a:srgbClr val="990000"/>
              </a:buClr>
              <a:defRPr/>
            </a:pPr>
            <a:r>
              <a:rPr lang="tr-TR" sz="3600" b="1" dirty="0">
                <a:solidFill>
                  <a:schemeClr val="bg1"/>
                </a:solidFill>
                <a:latin typeface="Myriad Pro Cond"/>
              </a:rPr>
              <a:t>Eğitim</a:t>
            </a:r>
          </a:p>
          <a:p>
            <a:pPr algn="just" defTabSz="342900"/>
            <a:endParaRPr lang="tr-TR" sz="2800" b="1" dirty="0">
              <a:cs typeface="Arial" pitchFamily="34" charset="0"/>
            </a:endParaRPr>
          </a:p>
          <a:p>
            <a:pPr defTabSz="342900"/>
            <a:endParaRPr lang="tr-TR" sz="2800" b="1" dirty="0">
              <a:solidFill>
                <a:srgbClr val="D8AD65"/>
              </a:solidFill>
              <a:cs typeface="Arial" pitchFamily="34"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tr-TR" sz="2200" b="1" i="0" u="none" strike="noStrike" cap="none" spc="0" normalizeH="0" baseline="0" dirty="0">
              <a:ln>
                <a:noFill/>
              </a:ln>
              <a:solidFill>
                <a:srgbClr val="D8AD65"/>
              </a:solidFill>
              <a:effectLst/>
              <a:uFillTx/>
              <a:latin typeface="+mn-lt"/>
              <a:ea typeface="+mn-ea"/>
              <a:cs typeface="+mn-cs"/>
              <a:sym typeface="Helvetica Neue"/>
            </a:endParaRPr>
          </a:p>
        </p:txBody>
      </p:sp>
      <p:pic>
        <p:nvPicPr>
          <p:cNvPr id="37" name="Image" descr="Image">
            <a:extLst>
              <a:ext uri="{FF2B5EF4-FFF2-40B4-BE49-F238E27FC236}">
                <a16:creationId xmlns:a16="http://schemas.microsoft.com/office/drawing/2014/main" id="{85F02DAA-0297-45B6-8508-5C13A6C12D6D}"/>
              </a:ext>
            </a:extLst>
          </p:cNvPr>
          <p:cNvPicPr>
            <a:picLocks noChangeAspect="1"/>
          </p:cNvPicPr>
          <p:nvPr/>
        </p:nvPicPr>
        <p:blipFill>
          <a:blip r:embed="rId8"/>
          <a:stretch>
            <a:fillRect/>
          </a:stretch>
        </p:blipFill>
        <p:spPr>
          <a:xfrm>
            <a:off x="2413694" y="9621120"/>
            <a:ext cx="2432937" cy="2433029"/>
          </a:xfrm>
          <a:prstGeom prst="rect">
            <a:avLst/>
          </a:prstGeom>
          <a:ln w="3175" cap="flat">
            <a:noFill/>
            <a:miter lim="400000"/>
          </a:ln>
          <a:effectLst/>
        </p:spPr>
      </p:pic>
      <p:sp>
        <p:nvSpPr>
          <p:cNvPr id="38" name="Dikdörtgen 37">
            <a:extLst>
              <a:ext uri="{FF2B5EF4-FFF2-40B4-BE49-F238E27FC236}">
                <a16:creationId xmlns:a16="http://schemas.microsoft.com/office/drawing/2014/main" id="{F27ED75D-6DD9-4DE5-A217-EC859F1CF1F1}"/>
              </a:ext>
            </a:extLst>
          </p:cNvPr>
          <p:cNvSpPr/>
          <p:nvPr/>
        </p:nvSpPr>
        <p:spPr>
          <a:xfrm>
            <a:off x="2594461" y="10600612"/>
            <a:ext cx="2071401" cy="461665"/>
          </a:xfrm>
          <a:prstGeom prst="rect">
            <a:avLst/>
          </a:prstGeom>
        </p:spPr>
        <p:txBody>
          <a:bodyPr wrap="none">
            <a:spAutoFit/>
          </a:bodyPr>
          <a:lstStyle/>
          <a:p>
            <a:r>
              <a:rPr lang="tr-TR" sz="2400" b="1" dirty="0">
                <a:solidFill>
                  <a:srgbClr val="FFFFFF"/>
                </a:solidFill>
                <a:latin typeface="Myriad Pro Cond"/>
                <a:sym typeface="Myriad Pro Condensed"/>
              </a:rPr>
              <a:t>YENİ DESTEK</a:t>
            </a:r>
          </a:p>
        </p:txBody>
      </p:sp>
    </p:spTree>
    <p:extLst>
      <p:ext uri="{BB962C8B-B14F-4D97-AF65-F5344CB8AC3E}">
        <p14:creationId xmlns:p14="http://schemas.microsoft.com/office/powerpoint/2010/main" val="26941357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8" name="TextBox 6">
            <a:extLst>
              <a:ext uri="{FF2B5EF4-FFF2-40B4-BE49-F238E27FC236}">
                <a16:creationId xmlns:a16="http://schemas.microsoft.com/office/drawing/2014/main" id="{400A69CA-A047-4BAD-BB31-F7E581EB99A9}"/>
              </a:ext>
            </a:extLst>
          </p:cNvPr>
          <p:cNvSpPr txBox="1"/>
          <p:nvPr/>
        </p:nvSpPr>
        <p:spPr>
          <a:xfrm>
            <a:off x="4029910" y="4959439"/>
            <a:ext cx="16148303" cy="5693866"/>
          </a:xfrm>
          <a:prstGeom prst="rect">
            <a:avLst/>
          </a:prstGeom>
          <a:noFill/>
          <a:effectLst>
            <a:glow rad="127000">
              <a:srgbClr val="D2A966"/>
            </a:glow>
          </a:effectLst>
        </p:spPr>
        <p:txBody>
          <a:bodyPr wrap="square" rtlCol="0">
            <a:spAutoFit/>
          </a:bodyPr>
          <a:lstStyle/>
          <a:p>
            <a:pPr algn="ctr"/>
            <a:r>
              <a:rPr lang="tr-TR" sz="4400" b="1" dirty="0">
                <a:solidFill>
                  <a:srgbClr val="D8AE63"/>
                </a:solidFill>
                <a:latin typeface="Myriad Pro Cond"/>
              </a:rPr>
              <a:t>   </a:t>
            </a:r>
            <a:r>
              <a:rPr lang="tr-TR" sz="4800" b="1" dirty="0">
                <a:solidFill>
                  <a:srgbClr val="D8AE63"/>
                </a:solidFill>
                <a:latin typeface="Myriad Pro Cond"/>
              </a:rPr>
              <a:t>TEŞEKKÜR EDERİM</a:t>
            </a:r>
          </a:p>
          <a:p>
            <a:pPr algn="ctr"/>
            <a:endParaRPr lang="tr-TR" sz="4400" b="1" dirty="0">
              <a:solidFill>
                <a:srgbClr val="D8AE63"/>
              </a:solidFill>
              <a:effectLst>
                <a:outerShdw blurRad="38100" dist="38100" dir="2700000" algn="tl">
                  <a:srgbClr val="000000">
                    <a:alpha val="43137"/>
                  </a:srgbClr>
                </a:outerShdw>
              </a:effectLst>
              <a:latin typeface="Myriad Pro Cond"/>
            </a:endParaRPr>
          </a:p>
          <a:p>
            <a:pPr algn="ctr"/>
            <a:endParaRPr lang="tr-TR" sz="4400" b="1" dirty="0">
              <a:solidFill>
                <a:srgbClr val="D8AE63"/>
              </a:solidFill>
              <a:effectLst>
                <a:outerShdw blurRad="38100" dist="38100" dir="2700000" algn="tl">
                  <a:srgbClr val="000000">
                    <a:alpha val="43137"/>
                  </a:srgbClr>
                </a:outerShdw>
              </a:effectLst>
              <a:latin typeface="Myriad Pro Cond"/>
            </a:endParaRPr>
          </a:p>
          <a:p>
            <a:pPr algn="ctr"/>
            <a:r>
              <a:rPr lang="tr-TR" sz="4400" b="1" dirty="0">
                <a:solidFill>
                  <a:srgbClr val="D8AE63"/>
                </a:solidFill>
                <a:effectLst>
                  <a:outerShdw blurRad="38100" dist="38100" dir="2700000" algn="tl">
                    <a:srgbClr val="000000">
                      <a:alpha val="43137"/>
                    </a:srgbClr>
                  </a:outerShdw>
                </a:effectLst>
                <a:latin typeface="Myriad Pro Cond"/>
              </a:rPr>
              <a:t>   KOBİ VE KÜMELENME DESTEKLERİ DAİRE BAŞKANLIĞI</a:t>
            </a:r>
          </a:p>
          <a:p>
            <a:endParaRPr lang="tr-TR" sz="4400" b="1" dirty="0">
              <a:solidFill>
                <a:srgbClr val="D8AE63"/>
              </a:solidFill>
              <a:effectLst>
                <a:outerShdw blurRad="38100" dist="38100" dir="2700000" algn="tl">
                  <a:srgbClr val="000000">
                    <a:alpha val="43137"/>
                  </a:srgbClr>
                </a:outerShdw>
              </a:effectLst>
              <a:latin typeface="Myriad Pro Cond"/>
            </a:endParaRPr>
          </a:p>
          <a:p>
            <a:pPr algn="ctr"/>
            <a:endParaRPr lang="tr-TR" sz="2000" dirty="0">
              <a:solidFill>
                <a:srgbClr val="D8AE63"/>
              </a:solidFill>
            </a:endParaRPr>
          </a:p>
          <a:p>
            <a:pPr algn="ctr"/>
            <a:endParaRPr lang="tr-TR" sz="2000" dirty="0">
              <a:solidFill>
                <a:srgbClr val="D8AE63"/>
              </a:solidFill>
            </a:endParaRPr>
          </a:p>
          <a:p>
            <a:pPr algn="ctr"/>
            <a:endParaRPr lang="tr-TR" sz="2000" dirty="0">
              <a:solidFill>
                <a:srgbClr val="D8AE63"/>
              </a:solidFill>
            </a:endParaRPr>
          </a:p>
          <a:p>
            <a:pPr algn="ctr"/>
            <a:endParaRPr lang="tr-TR" sz="2000" dirty="0">
              <a:solidFill>
                <a:srgbClr val="D8AE63"/>
              </a:solidFill>
            </a:endParaRPr>
          </a:p>
          <a:p>
            <a:pPr algn="ctr"/>
            <a:endParaRPr lang="tr-TR" sz="2000" dirty="0">
              <a:solidFill>
                <a:srgbClr val="D8AE63"/>
              </a:solidFill>
            </a:endParaRPr>
          </a:p>
          <a:p>
            <a:pPr algn="l">
              <a:tabLst>
                <a:tab pos="896938" algn="l"/>
              </a:tabLst>
            </a:pPr>
            <a:r>
              <a:rPr lang="tr-TR" sz="4000" dirty="0">
                <a:solidFill>
                  <a:srgbClr val="D8AE63"/>
                </a:solidFill>
              </a:rPr>
              <a:t>                </a:t>
            </a:r>
          </a:p>
        </p:txBody>
      </p:sp>
    </p:spTree>
    <p:extLst>
      <p:ext uri="{BB962C8B-B14F-4D97-AF65-F5344CB8AC3E}">
        <p14:creationId xmlns:p14="http://schemas.microsoft.com/office/powerpoint/2010/main" val="185530337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799979"/>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ea typeface="Myriad Pro Cond"/>
                <a:cs typeface="Myriad Pro Cond"/>
              </a:rPr>
              <a:t>TANITIM VE FUARLAR </a:t>
            </a:r>
          </a:p>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ea typeface="Myriad Pro Cond"/>
                <a:cs typeface="Myriad Pro Cond"/>
              </a:rPr>
              <a:t>DAİRE BAŞKANLIĞI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303126612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2" name="26.09.2022"/>
          <p:cNvSpPr txBox="1"/>
          <p:nvPr/>
        </p:nvSpPr>
        <p:spPr>
          <a:xfrm>
            <a:off x="10989673" y="8685044"/>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pic>
        <p:nvPicPr>
          <p:cNvPr id="2" name="Rectangle Rectangle" descr="Rectangle Rectangle">
            <a:extLst>
              <a:ext uri="{FF2B5EF4-FFF2-40B4-BE49-F238E27FC236}">
                <a16:creationId xmlns:a16="http://schemas.microsoft.com/office/drawing/2014/main" id="{6CC78393-9205-A38F-23AA-221E31CB14D7}"/>
              </a:ext>
            </a:extLst>
          </p:cNvPr>
          <p:cNvPicPr>
            <a:picLocks/>
          </p:cNvPicPr>
          <p:nvPr/>
        </p:nvPicPr>
        <p:blipFill>
          <a:blip r:embed="rId5"/>
          <a:stretch>
            <a:fillRect/>
          </a:stretch>
        </p:blipFill>
        <p:spPr>
          <a:xfrm>
            <a:off x="4999378" y="4477282"/>
            <a:ext cx="13879678" cy="1238910"/>
          </a:xfrm>
          <a:prstGeom prst="rect">
            <a:avLst/>
          </a:prstGeom>
          <a:effectLst/>
        </p:spPr>
      </p:pic>
      <p:sp>
        <p:nvSpPr>
          <p:cNvPr id="3" name="YENİ NESİL İHRACAT DESTEKLERİ  VE…">
            <a:extLst>
              <a:ext uri="{FF2B5EF4-FFF2-40B4-BE49-F238E27FC236}">
                <a16:creationId xmlns:a16="http://schemas.microsoft.com/office/drawing/2014/main" id="{5F2E8E69-1F65-05C8-358E-9FE9389457EE}"/>
              </a:ext>
            </a:extLst>
          </p:cNvPr>
          <p:cNvSpPr txBox="1"/>
          <p:nvPr/>
        </p:nvSpPr>
        <p:spPr>
          <a:xfrm>
            <a:off x="3648572" y="4416251"/>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dirty="0"/>
              <a:t>FİRMA/İHRACATÇI BAZLI DESTEKLER</a:t>
            </a:r>
            <a:endParaRPr lang="tr-TR" sz="4400" b="1" dirty="0">
              <a:solidFill>
                <a:srgbClr val="D8AD65"/>
              </a:solidFill>
              <a:latin typeface="Myriad Pro Cond"/>
              <a:ea typeface="Myriad Pro Cond"/>
              <a:cs typeface="Myriad Pro Cond"/>
            </a:endParaRPr>
          </a:p>
        </p:txBody>
      </p:sp>
      <p:sp>
        <p:nvSpPr>
          <p:cNvPr id="4" name="YENİ NESİL İHRACAT DESTEKLERİ  VE…">
            <a:extLst>
              <a:ext uri="{FF2B5EF4-FFF2-40B4-BE49-F238E27FC236}">
                <a16:creationId xmlns:a16="http://schemas.microsoft.com/office/drawing/2014/main" id="{076A2E24-7A62-4419-AAD2-DEC69957A606}"/>
              </a:ext>
            </a:extLst>
          </p:cNvPr>
          <p:cNvSpPr txBox="1"/>
          <p:nvPr/>
        </p:nvSpPr>
        <p:spPr>
          <a:xfrm>
            <a:off x="3901355" y="6631134"/>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dirty="0"/>
              <a:t>İŞBİRLİĞİ KURULUŞLARI BAZLI DESTEKLER </a:t>
            </a:r>
            <a:endParaRPr lang="tr-TR" sz="4400" b="1" dirty="0">
              <a:solidFill>
                <a:srgbClr val="D8AD65"/>
              </a:solidFill>
              <a:latin typeface="Myriad Pro Cond"/>
              <a:ea typeface="Myriad Pro Cond"/>
              <a:cs typeface="Myriad Pro Cond"/>
            </a:endParaRPr>
          </a:p>
        </p:txBody>
      </p:sp>
      <p:pic>
        <p:nvPicPr>
          <p:cNvPr id="5" name="Rectangle Rectangle" descr="Rectangle Rectangle">
            <a:extLst>
              <a:ext uri="{FF2B5EF4-FFF2-40B4-BE49-F238E27FC236}">
                <a16:creationId xmlns:a16="http://schemas.microsoft.com/office/drawing/2014/main" id="{C792BB4A-7E50-9545-94C2-CD164905311E}"/>
              </a:ext>
            </a:extLst>
          </p:cNvPr>
          <p:cNvPicPr>
            <a:picLocks/>
          </p:cNvPicPr>
          <p:nvPr/>
        </p:nvPicPr>
        <p:blipFill>
          <a:blip r:embed="rId5"/>
          <a:stretch>
            <a:fillRect/>
          </a:stretch>
        </p:blipFill>
        <p:spPr>
          <a:xfrm>
            <a:off x="4971107" y="6692164"/>
            <a:ext cx="13879678" cy="1238910"/>
          </a:xfrm>
          <a:prstGeom prst="rect">
            <a:avLst/>
          </a:prstGeom>
          <a:effectLst/>
        </p:spPr>
      </p:pic>
      <p:grpSp>
        <p:nvGrpSpPr>
          <p:cNvPr id="6" name="Group">
            <a:extLst>
              <a:ext uri="{FF2B5EF4-FFF2-40B4-BE49-F238E27FC236}">
                <a16:creationId xmlns:a16="http://schemas.microsoft.com/office/drawing/2014/main" id="{6C769DE3-14A8-4E98-284E-B11BFE3F49F5}"/>
              </a:ext>
            </a:extLst>
          </p:cNvPr>
          <p:cNvGrpSpPr/>
          <p:nvPr/>
        </p:nvGrpSpPr>
        <p:grpSpPr>
          <a:xfrm>
            <a:off x="4414279" y="966579"/>
            <a:ext cx="15556672" cy="1394492"/>
            <a:chOff x="-12700" y="-12699"/>
            <a:chExt cx="12192954" cy="1394491"/>
          </a:xfrm>
        </p:grpSpPr>
        <p:grpSp>
          <p:nvGrpSpPr>
            <p:cNvPr id="7" name="Rectangle">
              <a:extLst>
                <a:ext uri="{FF2B5EF4-FFF2-40B4-BE49-F238E27FC236}">
                  <a16:creationId xmlns:a16="http://schemas.microsoft.com/office/drawing/2014/main" id="{2EDB58A8-75B7-D968-CAC2-83E5633BE02D}"/>
                </a:ext>
              </a:extLst>
            </p:cNvPr>
            <p:cNvGrpSpPr/>
            <p:nvPr/>
          </p:nvGrpSpPr>
          <p:grpSpPr>
            <a:xfrm>
              <a:off x="-12700" y="-12700"/>
              <a:ext cx="12192955" cy="1394492"/>
              <a:chOff x="0" y="0"/>
              <a:chExt cx="12192954" cy="1394491"/>
            </a:xfrm>
          </p:grpSpPr>
          <p:sp>
            <p:nvSpPr>
              <p:cNvPr id="9" name="Rectangle">
                <a:extLst>
                  <a:ext uri="{FF2B5EF4-FFF2-40B4-BE49-F238E27FC236}">
                    <a16:creationId xmlns:a16="http://schemas.microsoft.com/office/drawing/2014/main" id="{84A99B7F-9700-4729-5288-1A25AFFF186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0" name="Rectangle Rectangle" descr="Rectangle Rectangle">
                <a:extLst>
                  <a:ext uri="{FF2B5EF4-FFF2-40B4-BE49-F238E27FC236}">
                    <a16:creationId xmlns:a16="http://schemas.microsoft.com/office/drawing/2014/main" id="{6BEF6144-F879-9AB5-41CF-6B956BDA9807}"/>
                  </a:ext>
                </a:extLst>
              </p:cNvPr>
              <p:cNvPicPr>
                <a:picLocks/>
              </p:cNvPicPr>
              <p:nvPr/>
            </p:nvPicPr>
            <p:blipFill>
              <a:blip r:embed="rId6"/>
              <a:stretch>
                <a:fillRect/>
              </a:stretch>
            </p:blipFill>
            <p:spPr>
              <a:xfrm>
                <a:off x="0" y="-1"/>
                <a:ext cx="12192955" cy="1394493"/>
              </a:xfrm>
              <a:prstGeom prst="rect">
                <a:avLst/>
              </a:prstGeom>
              <a:effectLst/>
            </p:spPr>
          </p:pic>
        </p:grpSp>
        <p:sp>
          <p:nvSpPr>
            <p:cNvPr id="8" name="Line">
              <a:extLst>
                <a:ext uri="{FF2B5EF4-FFF2-40B4-BE49-F238E27FC236}">
                  <a16:creationId xmlns:a16="http://schemas.microsoft.com/office/drawing/2014/main" id="{46065360-924B-8B66-4460-7C70F84955B9}"/>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1" name="YENİ NESİL İHRACAT DESTEKLERİ">
            <a:extLst>
              <a:ext uri="{FF2B5EF4-FFF2-40B4-BE49-F238E27FC236}">
                <a16:creationId xmlns:a16="http://schemas.microsoft.com/office/drawing/2014/main" id="{EE12BAEB-FC2A-6A01-60F3-3E9D5C4B16C8}"/>
              </a:ext>
            </a:extLst>
          </p:cNvPr>
          <p:cNvSpPr txBox="1"/>
          <p:nvPr/>
        </p:nvSpPr>
        <p:spPr>
          <a:xfrm>
            <a:off x="5132630" y="1104532"/>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latin typeface="Calibri" panose="020F0502020204030204" pitchFamily="34" charset="0"/>
                <a:cs typeface="Calibri" panose="020F0502020204030204" pitchFamily="34" charset="0"/>
              </a:rPr>
              <a:t>YENİ NESİL FUAR DESTEKLERİ</a:t>
            </a:r>
            <a:endParaRPr lang="tr-TR" sz="6000" b="1" dirty="0">
              <a:solidFill>
                <a:srgbClr val="D8AD6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53853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2" name="26.09.2022"/>
          <p:cNvSpPr txBox="1"/>
          <p:nvPr/>
        </p:nvSpPr>
        <p:spPr>
          <a:xfrm>
            <a:off x="10989673" y="8685044"/>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pic>
        <p:nvPicPr>
          <p:cNvPr id="2" name="Rectangle Rectangle" descr="Rectangle Rectangle">
            <a:extLst>
              <a:ext uri="{FF2B5EF4-FFF2-40B4-BE49-F238E27FC236}">
                <a16:creationId xmlns:a16="http://schemas.microsoft.com/office/drawing/2014/main" id="{6CC78393-9205-A38F-23AA-221E31CB14D7}"/>
              </a:ext>
            </a:extLst>
          </p:cNvPr>
          <p:cNvPicPr>
            <a:picLocks/>
          </p:cNvPicPr>
          <p:nvPr/>
        </p:nvPicPr>
        <p:blipFill>
          <a:blip r:embed="rId5"/>
          <a:stretch>
            <a:fillRect/>
          </a:stretch>
        </p:blipFill>
        <p:spPr>
          <a:xfrm>
            <a:off x="4999378" y="4477282"/>
            <a:ext cx="13879678" cy="1238910"/>
          </a:xfrm>
          <a:prstGeom prst="rect">
            <a:avLst/>
          </a:prstGeom>
          <a:effectLst/>
        </p:spPr>
      </p:pic>
      <p:sp>
        <p:nvSpPr>
          <p:cNvPr id="3" name="YENİ NESİL İHRACAT DESTEKLERİ  VE…">
            <a:extLst>
              <a:ext uri="{FF2B5EF4-FFF2-40B4-BE49-F238E27FC236}">
                <a16:creationId xmlns:a16="http://schemas.microsoft.com/office/drawing/2014/main" id="{5F2E8E69-1F65-05C8-358E-9FE9389457EE}"/>
              </a:ext>
            </a:extLst>
          </p:cNvPr>
          <p:cNvSpPr txBox="1"/>
          <p:nvPr/>
        </p:nvSpPr>
        <p:spPr>
          <a:xfrm>
            <a:off x="3648572" y="4416251"/>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ea typeface="Myriad Pro Cond"/>
              <a:cs typeface="Myriad Pro Cond"/>
            </a:endParaRPr>
          </a:p>
        </p:txBody>
      </p:sp>
      <p:sp>
        <p:nvSpPr>
          <p:cNvPr id="4" name="YENİ NESİL İHRACAT DESTEKLERİ  VE…">
            <a:extLst>
              <a:ext uri="{FF2B5EF4-FFF2-40B4-BE49-F238E27FC236}">
                <a16:creationId xmlns:a16="http://schemas.microsoft.com/office/drawing/2014/main" id="{076A2E24-7A62-4419-AAD2-DEC69957A606}"/>
              </a:ext>
            </a:extLst>
          </p:cNvPr>
          <p:cNvSpPr txBox="1"/>
          <p:nvPr/>
        </p:nvSpPr>
        <p:spPr>
          <a:xfrm>
            <a:off x="3954868" y="4474732"/>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ea typeface="Myriad Pro Cond"/>
                <a:cs typeface="Myriad Pro Cond"/>
              </a:rPr>
              <a:t>YURT DIŞI FUAR DESTEKLERİ</a:t>
            </a:r>
          </a:p>
        </p:txBody>
      </p:sp>
      <p:pic>
        <p:nvPicPr>
          <p:cNvPr id="5" name="Rectangle Rectangle" descr="Rectangle Rectangle">
            <a:extLst>
              <a:ext uri="{FF2B5EF4-FFF2-40B4-BE49-F238E27FC236}">
                <a16:creationId xmlns:a16="http://schemas.microsoft.com/office/drawing/2014/main" id="{C792BB4A-7E50-9545-94C2-CD164905311E}"/>
              </a:ext>
            </a:extLst>
          </p:cNvPr>
          <p:cNvPicPr>
            <a:picLocks/>
          </p:cNvPicPr>
          <p:nvPr/>
        </p:nvPicPr>
        <p:blipFill>
          <a:blip r:embed="rId5"/>
          <a:stretch>
            <a:fillRect/>
          </a:stretch>
        </p:blipFill>
        <p:spPr>
          <a:xfrm>
            <a:off x="4999377" y="6578614"/>
            <a:ext cx="13879678" cy="1238910"/>
          </a:xfrm>
          <a:prstGeom prst="rect">
            <a:avLst/>
          </a:prstGeom>
          <a:effectLst/>
        </p:spPr>
      </p:pic>
      <p:grpSp>
        <p:nvGrpSpPr>
          <p:cNvPr id="6" name="Group">
            <a:extLst>
              <a:ext uri="{FF2B5EF4-FFF2-40B4-BE49-F238E27FC236}">
                <a16:creationId xmlns:a16="http://schemas.microsoft.com/office/drawing/2014/main" id="{79B8A093-0CF1-DA78-9F95-567D85A12E2D}"/>
              </a:ext>
            </a:extLst>
          </p:cNvPr>
          <p:cNvGrpSpPr/>
          <p:nvPr/>
        </p:nvGrpSpPr>
        <p:grpSpPr>
          <a:xfrm>
            <a:off x="4414279" y="966579"/>
            <a:ext cx="15556672" cy="1394492"/>
            <a:chOff x="-12700" y="-12699"/>
            <a:chExt cx="12192954" cy="1394491"/>
          </a:xfrm>
        </p:grpSpPr>
        <p:grpSp>
          <p:nvGrpSpPr>
            <p:cNvPr id="7" name="Rectangle">
              <a:extLst>
                <a:ext uri="{FF2B5EF4-FFF2-40B4-BE49-F238E27FC236}">
                  <a16:creationId xmlns:a16="http://schemas.microsoft.com/office/drawing/2014/main" id="{C75D6834-2863-D656-536A-1E5B224784EF}"/>
                </a:ext>
              </a:extLst>
            </p:cNvPr>
            <p:cNvGrpSpPr/>
            <p:nvPr/>
          </p:nvGrpSpPr>
          <p:grpSpPr>
            <a:xfrm>
              <a:off x="-12700" y="-12700"/>
              <a:ext cx="12192955" cy="1394492"/>
              <a:chOff x="0" y="0"/>
              <a:chExt cx="12192954" cy="1394491"/>
            </a:xfrm>
          </p:grpSpPr>
          <p:sp>
            <p:nvSpPr>
              <p:cNvPr id="9" name="Rectangle">
                <a:extLst>
                  <a:ext uri="{FF2B5EF4-FFF2-40B4-BE49-F238E27FC236}">
                    <a16:creationId xmlns:a16="http://schemas.microsoft.com/office/drawing/2014/main" id="{83532D60-EE4A-A112-DFBD-A8FEA335C8BF}"/>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0" name="Rectangle Rectangle" descr="Rectangle Rectangle">
                <a:extLst>
                  <a:ext uri="{FF2B5EF4-FFF2-40B4-BE49-F238E27FC236}">
                    <a16:creationId xmlns:a16="http://schemas.microsoft.com/office/drawing/2014/main" id="{37C4691D-8F67-18BB-0FBA-F3748EB5FC60}"/>
                  </a:ext>
                </a:extLst>
              </p:cNvPr>
              <p:cNvPicPr>
                <a:picLocks/>
              </p:cNvPicPr>
              <p:nvPr/>
            </p:nvPicPr>
            <p:blipFill>
              <a:blip r:embed="rId6"/>
              <a:stretch>
                <a:fillRect/>
              </a:stretch>
            </p:blipFill>
            <p:spPr>
              <a:xfrm>
                <a:off x="0" y="-1"/>
                <a:ext cx="12192955" cy="1394493"/>
              </a:xfrm>
              <a:prstGeom prst="rect">
                <a:avLst/>
              </a:prstGeom>
              <a:effectLst/>
            </p:spPr>
          </p:pic>
        </p:grpSp>
        <p:sp>
          <p:nvSpPr>
            <p:cNvPr id="8" name="Line">
              <a:extLst>
                <a:ext uri="{FF2B5EF4-FFF2-40B4-BE49-F238E27FC236}">
                  <a16:creationId xmlns:a16="http://schemas.microsoft.com/office/drawing/2014/main" id="{5E70130E-68EC-A71A-E033-BA73F85BA1E3}"/>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1" name="YENİ NESİL İHRACAT DESTEKLERİ">
            <a:extLst>
              <a:ext uri="{FF2B5EF4-FFF2-40B4-BE49-F238E27FC236}">
                <a16:creationId xmlns:a16="http://schemas.microsoft.com/office/drawing/2014/main" id="{57501337-AB1C-86A5-C2D9-823FD6DFB0C5}"/>
              </a:ext>
            </a:extLst>
          </p:cNvPr>
          <p:cNvSpPr txBox="1"/>
          <p:nvPr/>
        </p:nvSpPr>
        <p:spPr>
          <a:xfrm>
            <a:off x="5132630" y="1104532"/>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latin typeface="Calibri" panose="020F0502020204030204" pitchFamily="34" charset="0"/>
                <a:cs typeface="Calibri" panose="020F0502020204030204" pitchFamily="34" charset="0"/>
              </a:rPr>
              <a:t>FİRMA/İHRACATÇI BAZLI DESTEKLER</a:t>
            </a:r>
            <a:endParaRPr lang="tr-TR" sz="6000" b="1" dirty="0">
              <a:solidFill>
                <a:srgbClr val="D8AD65"/>
              </a:solidFill>
              <a:latin typeface="Calibri" panose="020F0502020204030204" pitchFamily="34" charset="0"/>
              <a:cs typeface="Calibri" panose="020F0502020204030204" pitchFamily="34" charset="0"/>
            </a:endParaRPr>
          </a:p>
        </p:txBody>
      </p:sp>
      <p:sp>
        <p:nvSpPr>
          <p:cNvPr id="13" name="YENİ NESİL İHRACAT DESTEKLERİ  VE…">
            <a:extLst>
              <a:ext uri="{FF2B5EF4-FFF2-40B4-BE49-F238E27FC236}">
                <a16:creationId xmlns:a16="http://schemas.microsoft.com/office/drawing/2014/main" id="{629319F6-0897-B753-E538-9757AE3B1E37}"/>
              </a:ext>
            </a:extLst>
          </p:cNvPr>
          <p:cNvSpPr txBox="1"/>
          <p:nvPr/>
        </p:nvSpPr>
        <p:spPr>
          <a:xfrm>
            <a:off x="3954868" y="6583712"/>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ea typeface="Myriad Pro Cond"/>
                <a:cs typeface="Myriad Pro Cond"/>
              </a:rPr>
              <a:t>YURT İÇİ FUAR DESTEKLERİ</a:t>
            </a:r>
          </a:p>
        </p:txBody>
      </p:sp>
    </p:spTree>
    <p:extLst>
      <p:ext uri="{BB962C8B-B14F-4D97-AF65-F5344CB8AC3E}">
        <p14:creationId xmlns:p14="http://schemas.microsoft.com/office/powerpoint/2010/main" val="410888727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6" name="Yuvarlatılmış Dikdörtgen 13">
            <a:extLst>
              <a:ext uri="{FF2B5EF4-FFF2-40B4-BE49-F238E27FC236}">
                <a16:creationId xmlns:a16="http://schemas.microsoft.com/office/drawing/2014/main" id="{5E358FDE-F642-FA8A-E43B-AEB79555C972}"/>
              </a:ext>
            </a:extLst>
          </p:cNvPr>
          <p:cNvSpPr/>
          <p:nvPr/>
        </p:nvSpPr>
        <p:spPr>
          <a:xfrm>
            <a:off x="3459416" y="3060954"/>
            <a:ext cx="7022306" cy="3265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Metin kutusu 6">
            <a:extLst>
              <a:ext uri="{FF2B5EF4-FFF2-40B4-BE49-F238E27FC236}">
                <a16:creationId xmlns:a16="http://schemas.microsoft.com/office/drawing/2014/main" id="{48EDE448-C6A5-FCF7-D081-812B664AAB0B}"/>
              </a:ext>
            </a:extLst>
          </p:cNvPr>
          <p:cNvSpPr txBox="1"/>
          <p:nvPr/>
        </p:nvSpPr>
        <p:spPr>
          <a:xfrm>
            <a:off x="3644022" y="3539632"/>
            <a:ext cx="6777698" cy="2123658"/>
          </a:xfrm>
          <a:prstGeom prst="rect">
            <a:avLst/>
          </a:prstGeom>
          <a:noFill/>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3200" b="1" dirty="0">
                <a:solidFill>
                  <a:schemeClr val="bg1"/>
                </a:solidFill>
                <a:latin typeface="Myriad Pro Cond"/>
              </a:rPr>
              <a:t>Yurt Dışı Fuar Katılımı Kapsamında Yer Kirası, Stant, Nakliye, Ulaşım  Giderleri</a:t>
            </a:r>
          </a:p>
          <a:p>
            <a:pPr lvl="0" algn="ctr">
              <a:buClr>
                <a:srgbClr val="990000"/>
              </a:buClr>
              <a:defRPr/>
            </a:pPr>
            <a:r>
              <a:rPr lang="tr-TR" sz="3600" b="1" dirty="0">
                <a:solidFill>
                  <a:srgbClr val="E43033"/>
                </a:solidFill>
                <a:latin typeface="Myriad Pro Cond"/>
              </a:rPr>
              <a:t>(Desteğe Esas Tutar)</a:t>
            </a:r>
          </a:p>
        </p:txBody>
      </p:sp>
      <p:sp>
        <p:nvSpPr>
          <p:cNvPr id="8" name="Dikdörtgen 7">
            <a:extLst>
              <a:ext uri="{FF2B5EF4-FFF2-40B4-BE49-F238E27FC236}">
                <a16:creationId xmlns:a16="http://schemas.microsoft.com/office/drawing/2014/main" id="{448EE602-12DF-56DB-C1C0-843345ECB83B}"/>
              </a:ext>
            </a:extLst>
          </p:cNvPr>
          <p:cNvSpPr/>
          <p:nvPr/>
        </p:nvSpPr>
        <p:spPr>
          <a:xfrm>
            <a:off x="2472800" y="11429189"/>
            <a:ext cx="8186285" cy="1908215"/>
          </a:xfrm>
          <a:prstGeom prst="rect">
            <a:avLst/>
          </a:prstGeom>
        </p:spPr>
        <p:txBody>
          <a:bodyPr wrap="square">
            <a:spAutoFit/>
          </a:bodyPr>
          <a:lstStyle/>
          <a:p>
            <a:pPr algn="ctr" fontAlgn="ctr">
              <a:defRPr/>
            </a:pPr>
            <a:r>
              <a:rPr lang="tr-TR" sz="3200" b="1" dirty="0">
                <a:solidFill>
                  <a:schemeClr val="bg1"/>
                </a:solidFill>
                <a:latin typeface="Myriad Pro Cond"/>
              </a:rPr>
              <a:t>Bakanlıkça Belirlenen Fuarlarda Organizatör Tanıtım Desteğine  B2B Toplantıları İlave Edildi</a:t>
            </a:r>
          </a:p>
          <a:p>
            <a:pPr algn="ctr"/>
            <a:endParaRPr lang="tr-TR" dirty="0"/>
          </a:p>
        </p:txBody>
      </p:sp>
      <p:sp>
        <p:nvSpPr>
          <p:cNvPr id="9" name="Sol Ayraç 8">
            <a:extLst>
              <a:ext uri="{FF2B5EF4-FFF2-40B4-BE49-F238E27FC236}">
                <a16:creationId xmlns:a16="http://schemas.microsoft.com/office/drawing/2014/main" id="{858C9900-D4D6-DDC6-50D0-16CB01CA21B7}"/>
              </a:ext>
            </a:extLst>
          </p:cNvPr>
          <p:cNvSpPr/>
          <p:nvPr/>
        </p:nvSpPr>
        <p:spPr>
          <a:xfrm>
            <a:off x="11241653" y="2890585"/>
            <a:ext cx="754058" cy="4795502"/>
          </a:xfrm>
          <a:prstGeom prst="leftBrace">
            <a:avLst/>
          </a:prstGeom>
          <a:ln w="28575"/>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pic>
        <p:nvPicPr>
          <p:cNvPr id="10" name="Picture 2">
            <a:extLst>
              <a:ext uri="{FF2B5EF4-FFF2-40B4-BE49-F238E27FC236}">
                <a16:creationId xmlns:a16="http://schemas.microsoft.com/office/drawing/2014/main" id="{181E28B8-6C31-640E-0ADC-65F179CD6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1183" y="9384086"/>
            <a:ext cx="2790658" cy="1448996"/>
          </a:xfrm>
          <a:prstGeom prst="rect">
            <a:avLst/>
          </a:prstGeom>
          <a:solidFill>
            <a:srgbClr val="002060"/>
          </a:solidFill>
        </p:spPr>
      </p:pic>
      <p:sp>
        <p:nvSpPr>
          <p:cNvPr id="11" name="Metin kutusu 10">
            <a:extLst>
              <a:ext uri="{FF2B5EF4-FFF2-40B4-BE49-F238E27FC236}">
                <a16:creationId xmlns:a16="http://schemas.microsoft.com/office/drawing/2014/main" id="{25DAE4B1-27BA-C20D-35A8-08D87457B30D}"/>
              </a:ext>
            </a:extLst>
          </p:cNvPr>
          <p:cNvSpPr txBox="1"/>
          <p:nvPr/>
        </p:nvSpPr>
        <p:spPr>
          <a:xfrm>
            <a:off x="3018877" y="6755469"/>
            <a:ext cx="8578633" cy="1200329"/>
          </a:xfrm>
          <a:prstGeom prst="rect">
            <a:avLst/>
          </a:prstGeom>
          <a:noFill/>
        </p:spPr>
        <p:txBody>
          <a:bodyPr wrap="square">
            <a:spAutoFit/>
          </a:bodyPr>
          <a:lstStyle/>
          <a:p>
            <a:r>
              <a:rPr lang="tr-TR" sz="3600" b="1" dirty="0">
                <a:solidFill>
                  <a:srgbClr val="E43033"/>
                </a:solidFill>
                <a:latin typeface="Myriad Pro Cond"/>
              </a:rPr>
              <a:t>Aynı yurt dışı fuara en fazla 10 defa katılım</a:t>
            </a:r>
          </a:p>
        </p:txBody>
      </p:sp>
      <p:grpSp>
        <p:nvGrpSpPr>
          <p:cNvPr id="12" name="Group">
            <a:extLst>
              <a:ext uri="{FF2B5EF4-FFF2-40B4-BE49-F238E27FC236}">
                <a16:creationId xmlns:a16="http://schemas.microsoft.com/office/drawing/2014/main" id="{96D26481-AFDE-716B-9151-E3B30AF79745}"/>
              </a:ext>
            </a:extLst>
          </p:cNvPr>
          <p:cNvGrpSpPr/>
          <p:nvPr/>
        </p:nvGrpSpPr>
        <p:grpSpPr>
          <a:xfrm>
            <a:off x="4414279" y="966579"/>
            <a:ext cx="15556672" cy="1394492"/>
            <a:chOff x="-12700" y="-12699"/>
            <a:chExt cx="12192954" cy="1394491"/>
          </a:xfrm>
        </p:grpSpPr>
        <p:grpSp>
          <p:nvGrpSpPr>
            <p:cNvPr id="13" name="Rectangle">
              <a:extLst>
                <a:ext uri="{FF2B5EF4-FFF2-40B4-BE49-F238E27FC236}">
                  <a16:creationId xmlns:a16="http://schemas.microsoft.com/office/drawing/2014/main" id="{FA11B016-74E0-91ED-13C9-2448FDB89F7A}"/>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5C0F3F28-E4CB-9C23-1603-FCADB5BA4553}"/>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F6969BE3-556F-3728-4041-5B6A767CF891}"/>
                  </a:ext>
                </a:extLst>
              </p:cNvPr>
              <p:cNvPicPr>
                <a:picLocks/>
              </p:cNvPicPr>
              <p:nvPr/>
            </p:nvPicPr>
            <p:blipFill>
              <a:blip r:embed="rId6"/>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A6CBC921-8074-8601-4479-9CA71BC51D05}"/>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8" name="YENİ NESİL İHRACAT DESTEKLERİ">
            <a:extLst>
              <a:ext uri="{FF2B5EF4-FFF2-40B4-BE49-F238E27FC236}">
                <a16:creationId xmlns:a16="http://schemas.microsoft.com/office/drawing/2014/main" id="{6141A4CF-4363-7966-57CF-0842AD50BCB7}"/>
              </a:ext>
            </a:extLst>
          </p:cNvPr>
          <p:cNvSpPr txBox="1"/>
          <p:nvPr/>
        </p:nvSpPr>
        <p:spPr>
          <a:xfrm>
            <a:off x="5132630" y="1104532"/>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t>YURT DIŞI FUAR DESTEĞİ</a:t>
            </a:r>
            <a:endParaRPr lang="tr-TR" sz="6000" b="1" dirty="0">
              <a:solidFill>
                <a:srgbClr val="D8AD65"/>
              </a:solidFill>
              <a:latin typeface="Myriad Pro Cond"/>
              <a:ea typeface="Myriad Pro Cond"/>
              <a:cs typeface="Myriad Pro Cond"/>
            </a:endParaRPr>
          </a:p>
        </p:txBody>
      </p:sp>
      <p:sp>
        <p:nvSpPr>
          <p:cNvPr id="19" name="Yuvarlatılmış Dikdörtgen 13">
            <a:extLst>
              <a:ext uri="{FF2B5EF4-FFF2-40B4-BE49-F238E27FC236}">
                <a16:creationId xmlns:a16="http://schemas.microsoft.com/office/drawing/2014/main" id="{F5850A98-4C30-E65E-C2A1-0E86112E4A97}"/>
              </a:ext>
            </a:extLst>
          </p:cNvPr>
          <p:cNvSpPr/>
          <p:nvPr/>
        </p:nvSpPr>
        <p:spPr>
          <a:xfrm>
            <a:off x="2990291" y="11181522"/>
            <a:ext cx="7217374" cy="20572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1" name="Tablo 7">
            <a:extLst>
              <a:ext uri="{FF2B5EF4-FFF2-40B4-BE49-F238E27FC236}">
                <a16:creationId xmlns:a16="http://schemas.microsoft.com/office/drawing/2014/main" id="{20FF743D-DB11-185A-8E68-6A0C09F14933}"/>
              </a:ext>
            </a:extLst>
          </p:cNvPr>
          <p:cNvGraphicFramePr>
            <a:graphicFrameLocks noGrp="1"/>
          </p:cNvGraphicFramePr>
          <p:nvPr>
            <p:extLst>
              <p:ext uri="{D42A27DB-BD31-4B8C-83A1-F6EECF244321}">
                <p14:modId xmlns:p14="http://schemas.microsoft.com/office/powerpoint/2010/main" val="3852845537"/>
              </p:ext>
            </p:extLst>
          </p:nvPr>
        </p:nvGraphicFramePr>
        <p:xfrm>
          <a:off x="11881091" y="3647034"/>
          <a:ext cx="8822070" cy="2552157"/>
        </p:xfrm>
        <a:graphic>
          <a:graphicData uri="http://schemas.openxmlformats.org/drawingml/2006/table">
            <a:tbl>
              <a:tblPr firstRow="1" bandRow="1">
                <a:tableStyleId>{5C22544A-7EE6-4342-B048-85BDC9FD1C3A}</a:tableStyleId>
              </a:tblPr>
              <a:tblGrid>
                <a:gridCol w="6568727">
                  <a:extLst>
                    <a:ext uri="{9D8B030D-6E8A-4147-A177-3AD203B41FA5}">
                      <a16:colId xmlns:a16="http://schemas.microsoft.com/office/drawing/2014/main" val="3284541583"/>
                    </a:ext>
                  </a:extLst>
                </a:gridCol>
                <a:gridCol w="2253343">
                  <a:extLst>
                    <a:ext uri="{9D8B030D-6E8A-4147-A177-3AD203B41FA5}">
                      <a16:colId xmlns:a16="http://schemas.microsoft.com/office/drawing/2014/main" val="3639107226"/>
                    </a:ext>
                  </a:extLst>
                </a:gridCol>
              </a:tblGrid>
              <a:tr h="543135">
                <a:tc>
                  <a:txBody>
                    <a:bodyPr/>
                    <a:lstStyle/>
                    <a:p>
                      <a:endParaRPr lang="tr-TR" sz="2800" dirty="0">
                        <a:latin typeface="Myriad Pro Cond"/>
                      </a:endParaRPr>
                    </a:p>
                  </a:txBody>
                  <a:tcPr>
                    <a:noFill/>
                  </a:tcPr>
                </a:tc>
                <a:tc>
                  <a:txBody>
                    <a:bodyPr/>
                    <a:lstStyle/>
                    <a:p>
                      <a:pPr algn="ctr"/>
                      <a:r>
                        <a:rPr kumimoji="0" lang="tr-TR" sz="2800" b="1" i="0" u="none" strike="noStrike" cap="none" spc="0" normalizeH="0" baseline="0" dirty="0">
                          <a:ln>
                            <a:noFill/>
                          </a:ln>
                          <a:solidFill>
                            <a:srgbClr val="E43033"/>
                          </a:solidFill>
                          <a:effectLst/>
                          <a:uFillTx/>
                          <a:latin typeface="Myriad Pro Cond"/>
                          <a:ea typeface="+mn-ea"/>
                          <a:cs typeface="+mn-cs"/>
                          <a:sym typeface="Helvetica Neue"/>
                        </a:rPr>
                        <a:t>Destek Limiti</a:t>
                      </a:r>
                    </a:p>
                  </a:txBody>
                  <a:tcPr>
                    <a:noFill/>
                  </a:tcPr>
                </a:tc>
                <a:extLst>
                  <a:ext uri="{0D108BD9-81ED-4DB2-BD59-A6C34878D82A}">
                    <a16:rowId xmlns:a16="http://schemas.microsoft.com/office/drawing/2014/main" val="431451503"/>
                  </a:ext>
                </a:extLst>
              </a:tr>
              <a:tr h="545982">
                <a:tc>
                  <a:txBody>
                    <a:bodyPr/>
                    <a:lstStyle/>
                    <a:p>
                      <a:pPr algn="l"/>
                      <a:r>
                        <a:rPr lang="tr-TR" sz="2800" dirty="0">
                          <a:solidFill>
                            <a:schemeClr val="bg1"/>
                          </a:solidFill>
                          <a:latin typeface="Myriad Pro Cond"/>
                        </a:rPr>
                        <a:t>Genel Ticaret Fuarları  (Milli Katılım) </a:t>
                      </a:r>
                    </a:p>
                  </a:txBody>
                  <a:tcPr>
                    <a:noFill/>
                  </a:tcPr>
                </a:tc>
                <a:tc>
                  <a:txBody>
                    <a:bodyPr/>
                    <a:lstStyle/>
                    <a:p>
                      <a:pPr algn="ctr"/>
                      <a:r>
                        <a:rPr lang="tr-TR" sz="2800" dirty="0">
                          <a:solidFill>
                            <a:schemeClr val="bg1"/>
                          </a:solidFill>
                          <a:latin typeface="Myriad Pro Cond"/>
                        </a:rPr>
                        <a:t>150.000 TL</a:t>
                      </a:r>
                    </a:p>
                  </a:txBody>
                  <a:tcPr>
                    <a:noFill/>
                  </a:tcPr>
                </a:tc>
                <a:extLst>
                  <a:ext uri="{0D108BD9-81ED-4DB2-BD59-A6C34878D82A}">
                    <a16:rowId xmlns:a16="http://schemas.microsoft.com/office/drawing/2014/main" val="4291416041"/>
                  </a:ext>
                </a:extLst>
              </a:tr>
              <a:tr h="25553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2800" kern="1200" dirty="0" err="1">
                          <a:solidFill>
                            <a:schemeClr val="bg1"/>
                          </a:solidFill>
                          <a:latin typeface="Myriad Pro Cond"/>
                          <a:ea typeface="+mn-ea"/>
                          <a:cs typeface="+mn-cs"/>
                        </a:rPr>
                        <a:t>Sektörel</a:t>
                      </a:r>
                      <a:r>
                        <a:rPr lang="tr-TR" sz="2800" kern="1200" dirty="0">
                          <a:solidFill>
                            <a:schemeClr val="bg1"/>
                          </a:solidFill>
                          <a:latin typeface="Myriad Pro Cond"/>
                          <a:ea typeface="+mn-ea"/>
                          <a:cs typeface="+mn-cs"/>
                        </a:rPr>
                        <a:t> Fuarlar (Milli / Bireysel Katılım)</a:t>
                      </a:r>
                    </a:p>
                  </a:txBody>
                  <a:tcPr>
                    <a:noFill/>
                  </a:tcPr>
                </a:tc>
                <a:tc>
                  <a:txBody>
                    <a:bodyPr/>
                    <a:lstStyle/>
                    <a:p>
                      <a:pPr marL="0" algn="ctr" defTabSz="914400" rtl="0" eaLnBrk="1" latinLnBrk="0" hangingPunct="1"/>
                      <a:r>
                        <a:rPr lang="tr-TR" sz="2800" kern="1200" dirty="0">
                          <a:solidFill>
                            <a:schemeClr val="bg1"/>
                          </a:solidFill>
                          <a:latin typeface="Myriad Pro Cond"/>
                          <a:ea typeface="+mn-ea"/>
                          <a:cs typeface="+mn-cs"/>
                        </a:rPr>
                        <a:t>250.000 TL</a:t>
                      </a:r>
                    </a:p>
                  </a:txBody>
                  <a:tcPr>
                    <a:noFill/>
                  </a:tcPr>
                </a:tc>
                <a:extLst>
                  <a:ext uri="{0D108BD9-81ED-4DB2-BD59-A6C34878D82A}">
                    <a16:rowId xmlns:a16="http://schemas.microsoft.com/office/drawing/2014/main" val="2564612071"/>
                  </a:ext>
                </a:extLst>
              </a:tr>
              <a:tr h="54313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2800" kern="1200" dirty="0">
                          <a:solidFill>
                            <a:schemeClr val="bg1"/>
                          </a:solidFill>
                          <a:latin typeface="Myriad Pro Cond"/>
                          <a:ea typeface="+mn-ea"/>
                          <a:cs typeface="+mn-cs"/>
                        </a:rPr>
                        <a:t>Prestijli Fuarlar (Milli / Bireysel Katılım)</a:t>
                      </a:r>
                    </a:p>
                  </a:txBody>
                  <a:tcPr>
                    <a:noFill/>
                  </a:tcPr>
                </a:tc>
                <a:tc>
                  <a:txBody>
                    <a:bodyPr/>
                    <a:lstStyle/>
                    <a:p>
                      <a:pPr marL="0" algn="ctr" defTabSz="914400" rtl="0" eaLnBrk="1" latinLnBrk="0" hangingPunct="1"/>
                      <a:r>
                        <a:rPr lang="tr-TR" sz="2800" kern="1200" dirty="0">
                          <a:solidFill>
                            <a:schemeClr val="bg1"/>
                          </a:solidFill>
                          <a:latin typeface="Myriad Pro Cond"/>
                          <a:ea typeface="+mn-ea"/>
                          <a:cs typeface="+mn-cs"/>
                        </a:rPr>
                        <a:t>750.000 TL</a:t>
                      </a:r>
                    </a:p>
                  </a:txBody>
                  <a:tcPr>
                    <a:noFill/>
                  </a:tcPr>
                </a:tc>
                <a:extLst>
                  <a:ext uri="{0D108BD9-81ED-4DB2-BD59-A6C34878D82A}">
                    <a16:rowId xmlns:a16="http://schemas.microsoft.com/office/drawing/2014/main" val="1398384819"/>
                  </a:ext>
                </a:extLst>
              </a:tr>
            </a:tbl>
          </a:graphicData>
        </a:graphic>
      </p:graphicFrame>
      <p:sp>
        <p:nvSpPr>
          <p:cNvPr id="22" name="Dikdörtgen 21">
            <a:extLst>
              <a:ext uri="{FF2B5EF4-FFF2-40B4-BE49-F238E27FC236}">
                <a16:creationId xmlns:a16="http://schemas.microsoft.com/office/drawing/2014/main" id="{EF0DD7FE-E7C1-F1CC-CC7B-DBA661864723}"/>
              </a:ext>
            </a:extLst>
          </p:cNvPr>
          <p:cNvSpPr/>
          <p:nvPr/>
        </p:nvSpPr>
        <p:spPr>
          <a:xfrm>
            <a:off x="12368586" y="2799975"/>
            <a:ext cx="8497839" cy="646331"/>
          </a:xfrm>
          <a:prstGeom prst="rect">
            <a:avLst/>
          </a:prstGeom>
        </p:spPr>
        <p:txBody>
          <a:bodyPr wrap="none">
            <a:spAutoFit/>
          </a:bodyPr>
          <a:lstStyle/>
          <a:p>
            <a:r>
              <a:rPr lang="tr-TR" sz="3600" b="1" dirty="0">
                <a:solidFill>
                  <a:srgbClr val="E43033"/>
                </a:solidFill>
                <a:latin typeface="Myriad Pro Cond"/>
              </a:rPr>
              <a:t>Destek Tutarı: Desteğe esas tutar *M2 </a:t>
            </a:r>
          </a:p>
        </p:txBody>
      </p:sp>
      <p:sp>
        <p:nvSpPr>
          <p:cNvPr id="23" name="Metin kutusu 22">
            <a:extLst>
              <a:ext uri="{FF2B5EF4-FFF2-40B4-BE49-F238E27FC236}">
                <a16:creationId xmlns:a16="http://schemas.microsoft.com/office/drawing/2014/main" id="{527E9119-0866-C08B-9B63-5D503FD342A5}"/>
              </a:ext>
            </a:extLst>
          </p:cNvPr>
          <p:cNvSpPr txBox="1"/>
          <p:nvPr/>
        </p:nvSpPr>
        <p:spPr>
          <a:xfrm>
            <a:off x="12952412" y="6455199"/>
            <a:ext cx="7558806" cy="646331"/>
          </a:xfrm>
          <a:prstGeom prst="rect">
            <a:avLst/>
          </a:prstGeom>
          <a:noFill/>
        </p:spPr>
        <p:txBody>
          <a:bodyPr wrap="square" rtlCol="0">
            <a:spAutoFit/>
          </a:bodyPr>
          <a:lstStyle/>
          <a:p>
            <a:r>
              <a:rPr lang="tr-TR" sz="3600" b="1" dirty="0">
                <a:solidFill>
                  <a:srgbClr val="E43033"/>
                </a:solidFill>
                <a:latin typeface="Myriad Pro Cond"/>
              </a:rPr>
              <a:t>Yıllık en fazla 5 fuar katılımı</a:t>
            </a:r>
          </a:p>
        </p:txBody>
      </p:sp>
      <p:sp>
        <p:nvSpPr>
          <p:cNvPr id="24" name="Metin kutusu 23">
            <a:extLst>
              <a:ext uri="{FF2B5EF4-FFF2-40B4-BE49-F238E27FC236}">
                <a16:creationId xmlns:a16="http://schemas.microsoft.com/office/drawing/2014/main" id="{4E5750D9-1E4E-DBBC-3A49-08021E25FD92}"/>
              </a:ext>
            </a:extLst>
          </p:cNvPr>
          <p:cNvSpPr txBox="1"/>
          <p:nvPr/>
        </p:nvSpPr>
        <p:spPr>
          <a:xfrm>
            <a:off x="12988859" y="7347533"/>
            <a:ext cx="6721153" cy="584775"/>
          </a:xfrm>
          <a:prstGeom prst="rect">
            <a:avLst/>
          </a:prstGeom>
          <a:solidFill>
            <a:srgbClr val="FFFF00"/>
          </a:solidFill>
        </p:spPr>
        <p:txBody>
          <a:bodyPr wrap="square" rtlCol="0">
            <a:spAutoFit/>
          </a:bodyPr>
          <a:lstStyle/>
          <a:p>
            <a:pPr algn="ctr"/>
            <a:r>
              <a:rPr lang="tr-TR" sz="3200" b="1" dirty="0">
                <a:solidFill>
                  <a:srgbClr val="00B0F0"/>
                </a:solidFill>
                <a:latin typeface="Myriad Pro Cond"/>
              </a:rPr>
              <a:t>İHRACATIN TABANA YAYILMASI </a:t>
            </a:r>
          </a:p>
        </p:txBody>
      </p:sp>
      <p:sp>
        <p:nvSpPr>
          <p:cNvPr id="25" name="Metin kutusu 24">
            <a:extLst>
              <a:ext uri="{FF2B5EF4-FFF2-40B4-BE49-F238E27FC236}">
                <a16:creationId xmlns:a16="http://schemas.microsoft.com/office/drawing/2014/main" id="{7B2A5334-952C-B72D-91FC-98A594164B94}"/>
              </a:ext>
            </a:extLst>
          </p:cNvPr>
          <p:cNvSpPr txBox="1"/>
          <p:nvPr/>
        </p:nvSpPr>
        <p:spPr>
          <a:xfrm>
            <a:off x="10207665" y="8541162"/>
            <a:ext cx="3548012" cy="861774"/>
          </a:xfrm>
          <a:prstGeom prst="rect">
            <a:avLst/>
          </a:prstGeom>
          <a:noFill/>
        </p:spPr>
        <p:txBody>
          <a:bodyPr wrap="square" rtlCol="0">
            <a:spAutoFit/>
          </a:bodyPr>
          <a:lstStyle/>
          <a:p>
            <a:pPr algn="ctr"/>
            <a:r>
              <a:rPr lang="tr-TR" sz="2500" dirty="0">
                <a:solidFill>
                  <a:schemeClr val="bg1"/>
                </a:solidFill>
                <a:latin typeface="Myriad Pro Cond"/>
              </a:rPr>
              <a:t>Yıllık </a:t>
            </a:r>
            <a:r>
              <a:rPr lang="tr-TR" sz="2500" b="1" dirty="0">
                <a:solidFill>
                  <a:srgbClr val="E43033"/>
                </a:solidFill>
                <a:latin typeface="Myriad Pro Cond"/>
              </a:rPr>
              <a:t>10 fuar </a:t>
            </a:r>
            <a:r>
              <a:rPr lang="tr-TR" sz="2500" dirty="0">
                <a:solidFill>
                  <a:schemeClr val="bg1"/>
                </a:solidFill>
                <a:latin typeface="Myriad Pro Cond"/>
              </a:rPr>
              <a:t>katılımına kadar destek </a:t>
            </a:r>
          </a:p>
        </p:txBody>
      </p:sp>
      <p:sp>
        <p:nvSpPr>
          <p:cNvPr id="26" name="Sağ Ok 24">
            <a:extLst>
              <a:ext uri="{FF2B5EF4-FFF2-40B4-BE49-F238E27FC236}">
                <a16:creationId xmlns:a16="http://schemas.microsoft.com/office/drawing/2014/main" id="{19FE0D9B-C35C-5B93-7FAF-B2C1BA0A7B51}"/>
              </a:ext>
            </a:extLst>
          </p:cNvPr>
          <p:cNvSpPr/>
          <p:nvPr/>
        </p:nvSpPr>
        <p:spPr>
          <a:xfrm>
            <a:off x="13927767" y="8669712"/>
            <a:ext cx="1175055" cy="397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a:latin typeface="Myriad Pro Cond"/>
            </a:endParaRPr>
          </a:p>
        </p:txBody>
      </p:sp>
      <p:sp>
        <p:nvSpPr>
          <p:cNvPr id="27" name="Metin kutusu 26">
            <a:extLst>
              <a:ext uri="{FF2B5EF4-FFF2-40B4-BE49-F238E27FC236}">
                <a16:creationId xmlns:a16="http://schemas.microsoft.com/office/drawing/2014/main" id="{280D50A7-3944-D654-26F6-761CD749CF04}"/>
              </a:ext>
            </a:extLst>
          </p:cNvPr>
          <p:cNvSpPr txBox="1"/>
          <p:nvPr/>
        </p:nvSpPr>
        <p:spPr>
          <a:xfrm>
            <a:off x="18499139" y="8222882"/>
            <a:ext cx="2830468" cy="1631216"/>
          </a:xfrm>
          <a:prstGeom prst="rect">
            <a:avLst/>
          </a:prstGeom>
          <a:noFill/>
        </p:spPr>
        <p:txBody>
          <a:bodyPr wrap="square" rtlCol="0">
            <a:spAutoFit/>
          </a:bodyPr>
          <a:lstStyle/>
          <a:p>
            <a:pPr algn="ctr"/>
            <a:r>
              <a:rPr lang="tr-TR" sz="2500" dirty="0">
                <a:solidFill>
                  <a:schemeClr val="bg1"/>
                </a:solidFill>
                <a:latin typeface="Myriad Pro Cond"/>
              </a:rPr>
              <a:t>Tüm Fuar Katılımlarında </a:t>
            </a:r>
          </a:p>
          <a:p>
            <a:pPr algn="ctr"/>
            <a:r>
              <a:rPr lang="tr-TR" sz="2500" b="1" dirty="0">
                <a:solidFill>
                  <a:srgbClr val="E43033"/>
                </a:solidFill>
                <a:latin typeface="Myriad Pro Cond"/>
              </a:rPr>
              <a:t>% 75 </a:t>
            </a:r>
          </a:p>
          <a:p>
            <a:pPr algn="ctr"/>
            <a:r>
              <a:rPr lang="tr-TR" sz="2500" dirty="0">
                <a:solidFill>
                  <a:schemeClr val="bg1"/>
                </a:solidFill>
                <a:latin typeface="Myriad Pro Cond"/>
              </a:rPr>
              <a:t>Destek Oranı</a:t>
            </a:r>
          </a:p>
        </p:txBody>
      </p:sp>
      <p:sp>
        <p:nvSpPr>
          <p:cNvPr id="28" name="Sağ Ok 31">
            <a:extLst>
              <a:ext uri="{FF2B5EF4-FFF2-40B4-BE49-F238E27FC236}">
                <a16:creationId xmlns:a16="http://schemas.microsoft.com/office/drawing/2014/main" id="{D7CA6AC8-B2FF-5B87-1FC0-8D6CABD15661}"/>
              </a:ext>
            </a:extLst>
          </p:cNvPr>
          <p:cNvSpPr/>
          <p:nvPr/>
        </p:nvSpPr>
        <p:spPr>
          <a:xfrm rot="10800000">
            <a:off x="17552329" y="8669712"/>
            <a:ext cx="1175055" cy="397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a:latin typeface="Myriad Pro Cond"/>
            </a:endParaRPr>
          </a:p>
        </p:txBody>
      </p:sp>
      <p:sp>
        <p:nvSpPr>
          <p:cNvPr id="37" name="Metin kutusu 36">
            <a:extLst>
              <a:ext uri="{FF2B5EF4-FFF2-40B4-BE49-F238E27FC236}">
                <a16:creationId xmlns:a16="http://schemas.microsoft.com/office/drawing/2014/main" id="{EE63358F-5188-3136-F778-C1DAD4D86286}"/>
              </a:ext>
            </a:extLst>
          </p:cNvPr>
          <p:cNvSpPr txBox="1"/>
          <p:nvPr/>
        </p:nvSpPr>
        <p:spPr>
          <a:xfrm>
            <a:off x="14636954" y="8216716"/>
            <a:ext cx="3248388" cy="1246495"/>
          </a:xfrm>
          <a:prstGeom prst="rect">
            <a:avLst/>
          </a:prstGeom>
          <a:noFill/>
        </p:spPr>
        <p:txBody>
          <a:bodyPr wrap="square" rtlCol="0">
            <a:spAutoFit/>
          </a:bodyPr>
          <a:lstStyle/>
          <a:p>
            <a:pPr algn="ctr"/>
            <a:r>
              <a:rPr lang="tr-TR" sz="2500" dirty="0">
                <a:solidFill>
                  <a:schemeClr val="bg1"/>
                </a:solidFill>
                <a:latin typeface="Myriad Pro Cond"/>
              </a:rPr>
              <a:t>Bağımsız</a:t>
            </a:r>
          </a:p>
          <a:p>
            <a:pPr algn="ctr"/>
            <a:r>
              <a:rPr lang="tr-TR" sz="2500" dirty="0">
                <a:solidFill>
                  <a:schemeClr val="bg1"/>
                </a:solidFill>
                <a:latin typeface="Myriad Pro Cond"/>
              </a:rPr>
              <a:t>Mikro Küçük İşletmeler</a:t>
            </a:r>
          </a:p>
        </p:txBody>
      </p:sp>
      <p:sp>
        <p:nvSpPr>
          <p:cNvPr id="39" name="Line 5">
            <a:extLst>
              <a:ext uri="{FF2B5EF4-FFF2-40B4-BE49-F238E27FC236}">
                <a16:creationId xmlns:a16="http://schemas.microsoft.com/office/drawing/2014/main" id="{54A36595-5AB3-1700-FDD2-062EC73A1D75}"/>
              </a:ext>
            </a:extLst>
          </p:cNvPr>
          <p:cNvSpPr>
            <a:spLocks noChangeShapeType="1"/>
          </p:cNvSpPr>
          <p:nvPr/>
        </p:nvSpPr>
        <p:spPr bwMode="gray">
          <a:xfrm flipH="1">
            <a:off x="8337166" y="10340609"/>
            <a:ext cx="13940448" cy="60769"/>
          </a:xfrm>
          <a:prstGeom prst="line">
            <a:avLst/>
          </a:prstGeom>
          <a:noFill/>
          <a:ln w="19050" cmpd="sng">
            <a:solidFill>
              <a:schemeClr val="accent1"/>
            </a:solidFill>
            <a:round/>
            <a:headEnd/>
            <a:tailEnd/>
          </a:ln>
          <a:extLst>
            <a:ext uri="{909E8E84-426E-40dd-AFC4-6F175D3DCCD1}">
              <a14:hiddenFill xmlns="" xmlns:a14="http://schemas.microsoft.com/office/drawing/2010/main">
                <a:noFill/>
              </a14:hiddenFill>
            </a:ext>
          </a:extLst>
        </p:spPr>
        <p:txBody>
          <a:bodyPr/>
          <a:lstStyle/>
          <a:p>
            <a:pPr>
              <a:defRPr/>
            </a:pPr>
            <a:endParaRPr lang="tr-TR" sz="1600" kern="0">
              <a:solidFill>
                <a:prstClr val="black"/>
              </a:solidFill>
              <a:latin typeface="Calibri"/>
            </a:endParaRPr>
          </a:p>
        </p:txBody>
      </p:sp>
      <p:graphicFrame>
        <p:nvGraphicFramePr>
          <p:cNvPr id="40" name="Tablo 11">
            <a:extLst>
              <a:ext uri="{FF2B5EF4-FFF2-40B4-BE49-F238E27FC236}">
                <a16:creationId xmlns:a16="http://schemas.microsoft.com/office/drawing/2014/main" id="{96751994-02BA-1230-6766-2BEEBEBFB1D5}"/>
              </a:ext>
            </a:extLst>
          </p:cNvPr>
          <p:cNvGraphicFramePr>
            <a:graphicFrameLocks noGrp="1"/>
          </p:cNvGraphicFramePr>
          <p:nvPr>
            <p:extLst>
              <p:ext uri="{D42A27DB-BD31-4B8C-83A1-F6EECF244321}">
                <p14:modId xmlns:p14="http://schemas.microsoft.com/office/powerpoint/2010/main" val="797195979"/>
              </p:ext>
            </p:extLst>
          </p:nvPr>
        </p:nvGraphicFramePr>
        <p:xfrm>
          <a:off x="11881091" y="11120492"/>
          <a:ext cx="9426365" cy="2179330"/>
        </p:xfrm>
        <a:graphic>
          <a:graphicData uri="http://schemas.openxmlformats.org/drawingml/2006/table">
            <a:tbl>
              <a:tblPr firstRow="1" bandRow="1">
                <a:tableStyleId>{5C22544A-7EE6-4342-B048-85BDC9FD1C3A}</a:tableStyleId>
              </a:tblPr>
              <a:tblGrid>
                <a:gridCol w="5256997">
                  <a:extLst>
                    <a:ext uri="{9D8B030D-6E8A-4147-A177-3AD203B41FA5}">
                      <a16:colId xmlns:a16="http://schemas.microsoft.com/office/drawing/2014/main" val="1788067354"/>
                    </a:ext>
                  </a:extLst>
                </a:gridCol>
                <a:gridCol w="1404257">
                  <a:extLst>
                    <a:ext uri="{9D8B030D-6E8A-4147-A177-3AD203B41FA5}">
                      <a16:colId xmlns:a16="http://schemas.microsoft.com/office/drawing/2014/main" val="3343024862"/>
                    </a:ext>
                  </a:extLst>
                </a:gridCol>
                <a:gridCol w="2765111">
                  <a:extLst>
                    <a:ext uri="{9D8B030D-6E8A-4147-A177-3AD203B41FA5}">
                      <a16:colId xmlns:a16="http://schemas.microsoft.com/office/drawing/2014/main" val="3513836588"/>
                    </a:ext>
                  </a:extLst>
                </a:gridCol>
              </a:tblGrid>
              <a:tr h="652272">
                <a:tc>
                  <a:txBody>
                    <a:bodyPr/>
                    <a:lstStyle/>
                    <a:p>
                      <a:endParaRPr lang="tr-TR" sz="2800" dirty="0">
                        <a:solidFill>
                          <a:schemeClr val="bg1"/>
                        </a:solidFill>
                        <a:latin typeface="Myriad Pro Cond"/>
                      </a:endParaRPr>
                    </a:p>
                  </a:txBody>
                  <a:tcPr>
                    <a:noFill/>
                  </a:tcPr>
                </a:tc>
                <a:tc>
                  <a:txBody>
                    <a:bodyPr/>
                    <a:lstStyle/>
                    <a:p>
                      <a:pPr marL="0" marR="0" indent="0" algn="ctr" defTabSz="584200" rtl="0" eaLnBrk="1" latinLnBrk="0" hangingPunct="1">
                        <a:lnSpc>
                          <a:spcPct val="100000"/>
                        </a:lnSpc>
                        <a:spcBef>
                          <a:spcPts val="0"/>
                        </a:spcBef>
                        <a:spcAft>
                          <a:spcPts val="0"/>
                        </a:spcAft>
                        <a:buClrTx/>
                        <a:buSzTx/>
                        <a:buFontTx/>
                        <a:buNone/>
                        <a:tabLst/>
                      </a:pPr>
                      <a:r>
                        <a:rPr kumimoji="0" lang="tr-TR" sz="2800" b="1" i="0" u="none" strike="noStrike" cap="none" spc="0" normalizeH="0" baseline="0" dirty="0">
                          <a:ln>
                            <a:noFill/>
                          </a:ln>
                          <a:solidFill>
                            <a:srgbClr val="E43033"/>
                          </a:solidFill>
                          <a:effectLst/>
                          <a:uFillTx/>
                          <a:latin typeface="Myriad Pro Cond"/>
                          <a:ea typeface="+mn-ea"/>
                          <a:cs typeface="+mn-cs"/>
                          <a:sym typeface="Helvetica Neue"/>
                        </a:rPr>
                        <a:t>Destek Oranı</a:t>
                      </a:r>
                    </a:p>
                  </a:txBody>
                  <a:tcPr>
                    <a:noFill/>
                  </a:tcPr>
                </a:tc>
                <a:tc>
                  <a: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r>
                        <a:rPr kumimoji="0" lang="tr-TR" sz="2800" b="1" i="0" u="none" strike="noStrike" cap="none" spc="0" normalizeH="0" baseline="0" dirty="0">
                          <a:ln>
                            <a:noFill/>
                          </a:ln>
                          <a:solidFill>
                            <a:srgbClr val="E43033"/>
                          </a:solidFill>
                          <a:effectLst/>
                          <a:uFillTx/>
                          <a:latin typeface="Myriad Pro Cond"/>
                          <a:ea typeface="+mn-ea"/>
                          <a:cs typeface="+mn-cs"/>
                          <a:sym typeface="Helvetica Neue"/>
                        </a:rPr>
                        <a:t>Destek Limiti</a:t>
                      </a:r>
                    </a:p>
                  </a:txBody>
                  <a:tcPr>
                    <a:noFill/>
                  </a:tcPr>
                </a:tc>
                <a:extLst>
                  <a:ext uri="{0D108BD9-81ED-4DB2-BD59-A6C34878D82A}">
                    <a16:rowId xmlns:a16="http://schemas.microsoft.com/office/drawing/2014/main" val="2395885200"/>
                  </a:ext>
                </a:extLst>
              </a:tr>
              <a:tr h="617225">
                <a:tc>
                  <a:txBody>
                    <a:bodyPr/>
                    <a:lstStyle/>
                    <a:p>
                      <a:r>
                        <a:rPr lang="tr-TR" sz="2800" dirty="0">
                          <a:solidFill>
                            <a:schemeClr val="bg1"/>
                          </a:solidFill>
                          <a:latin typeface="Myriad Pro Cond"/>
                        </a:rPr>
                        <a:t>Bakanlığın Belirlediği Fuar İçin</a:t>
                      </a:r>
                    </a:p>
                  </a:txBody>
                  <a:tcPr>
                    <a:noFill/>
                  </a:tcPr>
                </a:tc>
                <a:tc>
                  <a:txBody>
                    <a:bodyPr/>
                    <a:lstStyle/>
                    <a:p>
                      <a:pPr algn="ctr"/>
                      <a:r>
                        <a:rPr lang="tr-TR" sz="2800" dirty="0">
                          <a:solidFill>
                            <a:schemeClr val="bg1"/>
                          </a:solidFill>
                          <a:latin typeface="Myriad Pro Cond"/>
                        </a:rPr>
                        <a:t>% 75</a:t>
                      </a:r>
                    </a:p>
                  </a:txBody>
                  <a:tcPr>
                    <a:noFill/>
                  </a:tcPr>
                </a:tc>
                <a:tc>
                  <a:txBody>
                    <a:bodyPr/>
                    <a:lstStyle/>
                    <a:p>
                      <a:pPr algn="ctr"/>
                      <a:r>
                        <a:rPr lang="tr-TR" sz="2800" dirty="0">
                          <a:solidFill>
                            <a:schemeClr val="bg1"/>
                          </a:solidFill>
                          <a:latin typeface="Myriad Pro Cond"/>
                        </a:rPr>
                        <a:t>2.000.000 TL</a:t>
                      </a:r>
                    </a:p>
                  </a:txBody>
                  <a:tcPr>
                    <a:noFill/>
                  </a:tcPr>
                </a:tc>
                <a:extLst>
                  <a:ext uri="{0D108BD9-81ED-4DB2-BD59-A6C34878D82A}">
                    <a16:rowId xmlns:a16="http://schemas.microsoft.com/office/drawing/2014/main" val="1720813470"/>
                  </a:ext>
                </a:extLst>
              </a:tr>
              <a:tr h="617225">
                <a:tc>
                  <a:txBody>
                    <a:bodyPr/>
                    <a:lstStyle/>
                    <a:p>
                      <a:r>
                        <a:rPr lang="tr-TR" sz="2800" dirty="0">
                          <a:solidFill>
                            <a:schemeClr val="bg1"/>
                          </a:solidFill>
                          <a:latin typeface="Myriad Pro Cond"/>
                        </a:rPr>
                        <a:t>Diğer Fuar İçin</a:t>
                      </a:r>
                    </a:p>
                  </a:txBody>
                  <a:tcPr>
                    <a:noFill/>
                  </a:tcPr>
                </a:tc>
                <a:tc>
                  <a:txBody>
                    <a:bodyPr/>
                    <a:lstStyle/>
                    <a:p>
                      <a:pPr marL="0" algn="ctr" defTabSz="914400" rtl="0" eaLnBrk="1" latinLnBrk="0" hangingPunct="1"/>
                      <a:r>
                        <a:rPr lang="tr-TR" sz="2800" kern="1200" dirty="0">
                          <a:solidFill>
                            <a:schemeClr val="bg1"/>
                          </a:solidFill>
                          <a:latin typeface="Myriad Pro Cond"/>
                          <a:ea typeface="+mn-ea"/>
                          <a:cs typeface="+mn-cs"/>
                        </a:rPr>
                        <a:t>% 50</a:t>
                      </a:r>
                    </a:p>
                  </a:txBody>
                  <a:tcPr>
                    <a:noFill/>
                  </a:tcPr>
                </a:tc>
                <a:tc>
                  <a:txBody>
                    <a:bodyPr/>
                    <a:lstStyle/>
                    <a:p>
                      <a:pPr marL="0" algn="ctr" defTabSz="914400" rtl="0" eaLnBrk="1" latinLnBrk="0" hangingPunct="1"/>
                      <a:r>
                        <a:rPr lang="tr-TR" sz="2800" kern="1200" dirty="0">
                          <a:solidFill>
                            <a:schemeClr val="bg1"/>
                          </a:solidFill>
                          <a:latin typeface="Myriad Pro Cond"/>
                          <a:ea typeface="+mn-ea"/>
                          <a:cs typeface="+mn-cs"/>
                        </a:rPr>
                        <a:t>1.000.000 TL</a:t>
                      </a:r>
                    </a:p>
                  </a:txBody>
                  <a:tcPr>
                    <a:noFill/>
                  </a:tcPr>
                </a:tc>
                <a:extLst>
                  <a:ext uri="{0D108BD9-81ED-4DB2-BD59-A6C34878D82A}">
                    <a16:rowId xmlns:a16="http://schemas.microsoft.com/office/drawing/2014/main" val="2224602706"/>
                  </a:ext>
                </a:extLst>
              </a:tr>
            </a:tbl>
          </a:graphicData>
        </a:graphic>
      </p:graphicFrame>
      <p:sp>
        <p:nvSpPr>
          <p:cNvPr id="41" name="Sol Ayraç 40">
            <a:extLst>
              <a:ext uri="{FF2B5EF4-FFF2-40B4-BE49-F238E27FC236}">
                <a16:creationId xmlns:a16="http://schemas.microsoft.com/office/drawing/2014/main" id="{9E91482D-1213-CC7B-B89C-A8B17B7202A8}"/>
              </a:ext>
            </a:extLst>
          </p:cNvPr>
          <p:cNvSpPr/>
          <p:nvPr/>
        </p:nvSpPr>
        <p:spPr>
          <a:xfrm>
            <a:off x="11190775" y="11066724"/>
            <a:ext cx="270551" cy="2203400"/>
          </a:xfrm>
          <a:prstGeom prst="leftBrace">
            <a:avLst/>
          </a:prstGeom>
          <a:ln w="28575"/>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390928955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60258"/>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3" name="YENİ NESİL İHRACAT DESTEKLERİ  VE…">
            <a:extLst>
              <a:ext uri="{FF2B5EF4-FFF2-40B4-BE49-F238E27FC236}">
                <a16:creationId xmlns:a16="http://schemas.microsoft.com/office/drawing/2014/main" id="{5F2E8E69-1F65-05C8-358E-9FE9389457EE}"/>
              </a:ext>
            </a:extLst>
          </p:cNvPr>
          <p:cNvSpPr txBox="1"/>
          <p:nvPr/>
        </p:nvSpPr>
        <p:spPr>
          <a:xfrm>
            <a:off x="3648572" y="4416251"/>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ea typeface="Myriad Pro Cond"/>
              <a:cs typeface="Myriad Pro Cond"/>
            </a:endParaRPr>
          </a:p>
        </p:txBody>
      </p:sp>
      <p:grpSp>
        <p:nvGrpSpPr>
          <p:cNvPr id="12" name="Group">
            <a:extLst>
              <a:ext uri="{FF2B5EF4-FFF2-40B4-BE49-F238E27FC236}">
                <a16:creationId xmlns:a16="http://schemas.microsoft.com/office/drawing/2014/main" id="{5FDBE454-B969-920C-0447-8D4E95D13C09}"/>
              </a:ext>
            </a:extLst>
          </p:cNvPr>
          <p:cNvGrpSpPr/>
          <p:nvPr/>
        </p:nvGrpSpPr>
        <p:grpSpPr>
          <a:xfrm>
            <a:off x="4414279" y="966579"/>
            <a:ext cx="15556672" cy="1394492"/>
            <a:chOff x="-12700" y="-12699"/>
            <a:chExt cx="12192954" cy="1394491"/>
          </a:xfrm>
        </p:grpSpPr>
        <p:grpSp>
          <p:nvGrpSpPr>
            <p:cNvPr id="14" name="Rectangle">
              <a:extLst>
                <a:ext uri="{FF2B5EF4-FFF2-40B4-BE49-F238E27FC236}">
                  <a16:creationId xmlns:a16="http://schemas.microsoft.com/office/drawing/2014/main" id="{EE6F71A4-A3A2-74BC-1F63-D5F31B30D6E3}"/>
                </a:ext>
              </a:extLst>
            </p:cNvPr>
            <p:cNvGrpSpPr/>
            <p:nvPr/>
          </p:nvGrpSpPr>
          <p:grpSpPr>
            <a:xfrm>
              <a:off x="-12700" y="-12700"/>
              <a:ext cx="12192955" cy="1394492"/>
              <a:chOff x="0" y="0"/>
              <a:chExt cx="12192954" cy="1394491"/>
            </a:xfrm>
          </p:grpSpPr>
          <p:sp>
            <p:nvSpPr>
              <p:cNvPr id="16" name="Rectangle">
                <a:extLst>
                  <a:ext uri="{FF2B5EF4-FFF2-40B4-BE49-F238E27FC236}">
                    <a16:creationId xmlns:a16="http://schemas.microsoft.com/office/drawing/2014/main" id="{C1202D22-3FEF-289A-B45E-0C72E8B56B6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8" name="Rectangle Rectangle" descr="Rectangle Rectangle">
                <a:extLst>
                  <a:ext uri="{FF2B5EF4-FFF2-40B4-BE49-F238E27FC236}">
                    <a16:creationId xmlns:a16="http://schemas.microsoft.com/office/drawing/2014/main" id="{C6341697-6DD8-4A38-B809-5E3946EB47CE}"/>
                  </a:ext>
                </a:extLst>
              </p:cNvPr>
              <p:cNvPicPr>
                <a:picLocks/>
              </p:cNvPicPr>
              <p:nvPr/>
            </p:nvPicPr>
            <p:blipFill>
              <a:blip r:embed="rId5"/>
              <a:stretch>
                <a:fillRect/>
              </a:stretch>
            </p:blipFill>
            <p:spPr>
              <a:xfrm>
                <a:off x="0" y="-1"/>
                <a:ext cx="12192955" cy="1394493"/>
              </a:xfrm>
              <a:prstGeom prst="rect">
                <a:avLst/>
              </a:prstGeom>
              <a:effectLst/>
            </p:spPr>
          </p:pic>
        </p:grpSp>
        <p:sp>
          <p:nvSpPr>
            <p:cNvPr id="15" name="Line">
              <a:extLst>
                <a:ext uri="{FF2B5EF4-FFF2-40B4-BE49-F238E27FC236}">
                  <a16:creationId xmlns:a16="http://schemas.microsoft.com/office/drawing/2014/main" id="{A3F37AA4-A442-ACE6-4D8F-B9AB8BE587B0}"/>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9" name="YENİ NESİL İHRACAT DESTEKLERİ">
            <a:extLst>
              <a:ext uri="{FF2B5EF4-FFF2-40B4-BE49-F238E27FC236}">
                <a16:creationId xmlns:a16="http://schemas.microsoft.com/office/drawing/2014/main" id="{F7B470AC-8B96-1B6A-E32C-227267EB4399}"/>
              </a:ext>
            </a:extLst>
          </p:cNvPr>
          <p:cNvSpPr txBox="1"/>
          <p:nvPr/>
        </p:nvSpPr>
        <p:spPr>
          <a:xfrm>
            <a:off x="5132630" y="1104532"/>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t>YURT İÇİ FUAR DESTEĞİ</a:t>
            </a:r>
            <a:endParaRPr lang="tr-TR" sz="6000" b="1" dirty="0">
              <a:solidFill>
                <a:srgbClr val="D8AD65"/>
              </a:solidFill>
              <a:latin typeface="Myriad Pro Cond"/>
              <a:ea typeface="Myriad Pro Cond"/>
              <a:cs typeface="Myriad Pro Cond"/>
            </a:endParaRPr>
          </a:p>
        </p:txBody>
      </p:sp>
      <p:graphicFrame>
        <p:nvGraphicFramePr>
          <p:cNvPr id="20" name="Group 43">
            <a:extLst>
              <a:ext uri="{FF2B5EF4-FFF2-40B4-BE49-F238E27FC236}">
                <a16:creationId xmlns:a16="http://schemas.microsoft.com/office/drawing/2014/main" id="{DD320521-B543-D951-7654-C3E997E35F2F}"/>
              </a:ext>
            </a:extLst>
          </p:cNvPr>
          <p:cNvGraphicFramePr>
            <a:graphicFrameLocks/>
          </p:cNvGraphicFramePr>
          <p:nvPr>
            <p:extLst>
              <p:ext uri="{D42A27DB-BD31-4B8C-83A1-F6EECF244321}">
                <p14:modId xmlns:p14="http://schemas.microsoft.com/office/powerpoint/2010/main" val="2844231776"/>
              </p:ext>
            </p:extLst>
          </p:nvPr>
        </p:nvGraphicFramePr>
        <p:xfrm>
          <a:off x="3424298" y="3598765"/>
          <a:ext cx="17029836" cy="4726084"/>
        </p:xfrm>
        <a:graphic>
          <a:graphicData uri="http://schemas.openxmlformats.org/drawingml/2006/table">
            <a:tbl>
              <a:tblPr/>
              <a:tblGrid>
                <a:gridCol w="4637677">
                  <a:extLst>
                    <a:ext uri="{9D8B030D-6E8A-4147-A177-3AD203B41FA5}">
                      <a16:colId xmlns:a16="http://schemas.microsoft.com/office/drawing/2014/main" val="20000"/>
                    </a:ext>
                  </a:extLst>
                </a:gridCol>
                <a:gridCol w="1951552">
                  <a:extLst>
                    <a:ext uri="{9D8B030D-6E8A-4147-A177-3AD203B41FA5}">
                      <a16:colId xmlns:a16="http://schemas.microsoft.com/office/drawing/2014/main" val="20001"/>
                    </a:ext>
                  </a:extLst>
                </a:gridCol>
                <a:gridCol w="3836039">
                  <a:extLst>
                    <a:ext uri="{9D8B030D-6E8A-4147-A177-3AD203B41FA5}">
                      <a16:colId xmlns:a16="http://schemas.microsoft.com/office/drawing/2014/main" val="20002"/>
                    </a:ext>
                  </a:extLst>
                </a:gridCol>
                <a:gridCol w="3350979">
                  <a:extLst>
                    <a:ext uri="{9D8B030D-6E8A-4147-A177-3AD203B41FA5}">
                      <a16:colId xmlns:a16="http://schemas.microsoft.com/office/drawing/2014/main" val="20003"/>
                    </a:ext>
                  </a:extLst>
                </a:gridCol>
                <a:gridCol w="3253589">
                  <a:extLst>
                    <a:ext uri="{9D8B030D-6E8A-4147-A177-3AD203B41FA5}">
                      <a16:colId xmlns:a16="http://schemas.microsoft.com/office/drawing/2014/main" val="96298065"/>
                    </a:ext>
                  </a:extLst>
                </a:gridCol>
              </a:tblGrid>
              <a:tr h="1280216">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Kalemi</a:t>
                      </a:r>
                      <a:endParaRPr kumimoji="0" lang="en-US" sz="3200" b="1" i="0" u="none" strike="noStrike" kern="1200" cap="none" spc="0" normalizeH="0" baseline="0" dirty="0">
                        <a:ln>
                          <a:noFill/>
                        </a:ln>
                        <a:solidFill>
                          <a:srgbClr val="E43033"/>
                        </a:solidFill>
                        <a:effectLst/>
                        <a:uFillTx/>
                        <a:latin typeface="Myriad Pro Cond"/>
                        <a:ea typeface="+mn-ea"/>
                        <a:cs typeface="+mn-cs"/>
                        <a:sym typeface="Helvetica Neue"/>
                      </a:endParaRPr>
                    </a:p>
                  </a:txBody>
                  <a:tcPr marL="91444" marR="91444" marT="45695" marB="4569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Oranı %</a:t>
                      </a:r>
                    </a:p>
                  </a:txBody>
                  <a:tcPr marL="91444" marR="91444" marT="45695" marB="4569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Limiti</a:t>
                      </a:r>
                    </a:p>
                  </a:txBody>
                  <a:tcPr marL="91444" marR="91444" marT="45695" marB="4569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Süre/Adet Sınırı</a:t>
                      </a:r>
                    </a:p>
                  </a:txBody>
                  <a:tcPr marL="91444" marR="91444" marT="45695" marB="4569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Faydalanıcı</a:t>
                      </a:r>
                    </a:p>
                  </a:txBody>
                  <a:tcPr marL="91444" marR="91444" marT="45695" marB="45695"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3899">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Tanıtım</a:t>
                      </a:r>
                      <a:endParaRPr kumimoji="0" lang="en-US" sz="2800" b="0" i="0" u="none" strike="noStrike" kern="1200" cap="none" spc="0" normalizeH="0" baseline="0" dirty="0">
                        <a:ln>
                          <a:noFill/>
                        </a:ln>
                        <a:solidFill>
                          <a:schemeClr val="bg1"/>
                        </a:solidFill>
                        <a:effectLst/>
                        <a:uFillTx/>
                        <a:latin typeface="+mn-lt"/>
                        <a:ea typeface="+mn-ea"/>
                        <a:cs typeface="+mn-cs"/>
                        <a:sym typeface="Helvetica Neue"/>
                      </a:endParaRP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50</a:t>
                      </a: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Yurt dışında </a:t>
                      </a:r>
                    </a:p>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1.500.000 TL</a:t>
                      </a: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Aynı yurt içi fuar en fazla 10 defa faydalandırılır.</a:t>
                      </a: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rowSpan="2">
                  <a:txBody>
                    <a:body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Fuar Organizatörleri</a:t>
                      </a: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33899">
                <a:tc vMerge="1">
                  <a:txBody>
                    <a:bodyPr/>
                    <a:lstStyle/>
                    <a:p>
                      <a:endParaRPr lang="tr-TR"/>
                    </a:p>
                  </a:txBody>
                  <a:tcPr/>
                </a:tc>
                <a:tc vMerge="1">
                  <a:txBody>
                    <a:bodyPr/>
                    <a:lstStyle/>
                    <a:p>
                      <a:endParaRPr lang="tr-TR"/>
                    </a:p>
                  </a:txBody>
                  <a:tcPr/>
                </a:tc>
                <a:tc>
                  <a:txBody>
                    <a:body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Yurt içinde </a:t>
                      </a:r>
                    </a:p>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500.000 TL</a:t>
                      </a: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4240820765"/>
                  </a:ext>
                </a:extLst>
              </a:tr>
              <a:tr h="1178070">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Yer Kirası ve Stant Masrafları</a:t>
                      </a:r>
                      <a:endParaRPr kumimoji="0" lang="en-US" sz="2800" b="0" i="0" u="none" strike="noStrike" kern="1200" cap="none" spc="0" normalizeH="0" baseline="0" dirty="0">
                        <a:ln>
                          <a:noFill/>
                        </a:ln>
                        <a:solidFill>
                          <a:schemeClr val="bg1"/>
                        </a:solidFill>
                        <a:effectLst/>
                        <a:uFillTx/>
                        <a:latin typeface="+mn-lt"/>
                        <a:ea typeface="+mn-ea"/>
                        <a:cs typeface="+mn-cs"/>
                        <a:sym typeface="Helvetica Neue"/>
                      </a:endParaRP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50</a:t>
                      </a: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80.000 TL</a:t>
                      </a: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Yıl /azami 3 defa faydalandırılır.</a:t>
                      </a: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2438338" rtl="0" eaLnBrk="1" fontAlgn="auto" latinLnBrk="0" hangingPunct="0">
                        <a:lnSpc>
                          <a:spcPct val="100000"/>
                        </a:lnSpc>
                        <a:spcBef>
                          <a:spcPts val="0"/>
                        </a:spcBef>
                        <a:spcAft>
                          <a:spcPts val="0"/>
                        </a:spcAft>
                        <a:buClrTx/>
                        <a:buSzTx/>
                        <a:buFontTx/>
                        <a:buNone/>
                        <a:tabLst/>
                      </a:pPr>
                      <a:r>
                        <a:rPr kumimoji="0" lang="tr-TR" sz="2800" b="0" i="0" u="none" strike="noStrike" kern="1200" cap="none" spc="0" normalizeH="0" baseline="0" dirty="0">
                          <a:ln>
                            <a:noFill/>
                          </a:ln>
                          <a:solidFill>
                            <a:schemeClr val="bg1"/>
                          </a:solidFill>
                          <a:effectLst/>
                          <a:uFillTx/>
                          <a:latin typeface="+mn-lt"/>
                          <a:ea typeface="+mn-ea"/>
                          <a:cs typeface="+mn-cs"/>
                          <a:sym typeface="Helvetica Neue"/>
                        </a:rPr>
                        <a:t>Fuar Katılımcıları</a:t>
                      </a:r>
                    </a:p>
                  </a:txBody>
                  <a:tcPr marL="91444" marR="91444" marT="45695" marB="4569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7096518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3" name="YENİ NESİL İHRACAT DESTEKLERİ  VE…">
            <a:extLst>
              <a:ext uri="{FF2B5EF4-FFF2-40B4-BE49-F238E27FC236}">
                <a16:creationId xmlns:a16="http://schemas.microsoft.com/office/drawing/2014/main" id="{5F2E8E69-1F65-05C8-358E-9FE9389457EE}"/>
              </a:ext>
            </a:extLst>
          </p:cNvPr>
          <p:cNvSpPr txBox="1"/>
          <p:nvPr/>
        </p:nvSpPr>
        <p:spPr>
          <a:xfrm>
            <a:off x="3648572" y="4416251"/>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ea typeface="Myriad Pro Cond"/>
              <a:cs typeface="Myriad Pro Cond"/>
            </a:endParaRPr>
          </a:p>
        </p:txBody>
      </p:sp>
      <p:grpSp>
        <p:nvGrpSpPr>
          <p:cNvPr id="12" name="Group">
            <a:extLst>
              <a:ext uri="{FF2B5EF4-FFF2-40B4-BE49-F238E27FC236}">
                <a16:creationId xmlns:a16="http://schemas.microsoft.com/office/drawing/2014/main" id="{5FDBE454-B969-920C-0447-8D4E95D13C09}"/>
              </a:ext>
            </a:extLst>
          </p:cNvPr>
          <p:cNvGrpSpPr/>
          <p:nvPr/>
        </p:nvGrpSpPr>
        <p:grpSpPr>
          <a:xfrm>
            <a:off x="4396845" y="966580"/>
            <a:ext cx="15556672" cy="1394492"/>
            <a:chOff x="-12700" y="-12699"/>
            <a:chExt cx="12192954" cy="1394491"/>
          </a:xfrm>
        </p:grpSpPr>
        <p:grpSp>
          <p:nvGrpSpPr>
            <p:cNvPr id="14" name="Rectangle">
              <a:extLst>
                <a:ext uri="{FF2B5EF4-FFF2-40B4-BE49-F238E27FC236}">
                  <a16:creationId xmlns:a16="http://schemas.microsoft.com/office/drawing/2014/main" id="{EE6F71A4-A3A2-74BC-1F63-D5F31B30D6E3}"/>
                </a:ext>
              </a:extLst>
            </p:cNvPr>
            <p:cNvGrpSpPr/>
            <p:nvPr/>
          </p:nvGrpSpPr>
          <p:grpSpPr>
            <a:xfrm>
              <a:off x="-12700" y="-12700"/>
              <a:ext cx="12192955" cy="1394492"/>
              <a:chOff x="0" y="0"/>
              <a:chExt cx="12192954" cy="1394491"/>
            </a:xfrm>
          </p:grpSpPr>
          <p:sp>
            <p:nvSpPr>
              <p:cNvPr id="16" name="Rectangle">
                <a:extLst>
                  <a:ext uri="{FF2B5EF4-FFF2-40B4-BE49-F238E27FC236}">
                    <a16:creationId xmlns:a16="http://schemas.microsoft.com/office/drawing/2014/main" id="{C1202D22-3FEF-289A-B45E-0C72E8B56B6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8" name="Rectangle Rectangle" descr="Rectangle Rectangle">
                <a:extLst>
                  <a:ext uri="{FF2B5EF4-FFF2-40B4-BE49-F238E27FC236}">
                    <a16:creationId xmlns:a16="http://schemas.microsoft.com/office/drawing/2014/main" id="{C6341697-6DD8-4A38-B809-5E3946EB47CE}"/>
                  </a:ext>
                </a:extLst>
              </p:cNvPr>
              <p:cNvPicPr>
                <a:picLocks/>
              </p:cNvPicPr>
              <p:nvPr/>
            </p:nvPicPr>
            <p:blipFill>
              <a:blip r:embed="rId5"/>
              <a:stretch>
                <a:fillRect/>
              </a:stretch>
            </p:blipFill>
            <p:spPr>
              <a:xfrm>
                <a:off x="0" y="-1"/>
                <a:ext cx="12192955" cy="1394493"/>
              </a:xfrm>
              <a:prstGeom prst="rect">
                <a:avLst/>
              </a:prstGeom>
              <a:effectLst/>
            </p:spPr>
          </p:pic>
        </p:grpSp>
        <p:sp>
          <p:nvSpPr>
            <p:cNvPr id="15" name="Line">
              <a:extLst>
                <a:ext uri="{FF2B5EF4-FFF2-40B4-BE49-F238E27FC236}">
                  <a16:creationId xmlns:a16="http://schemas.microsoft.com/office/drawing/2014/main" id="{A3F37AA4-A442-ACE6-4D8F-B9AB8BE587B0}"/>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9" name="YENİ NESİL İHRACAT DESTEKLERİ">
            <a:extLst>
              <a:ext uri="{FF2B5EF4-FFF2-40B4-BE49-F238E27FC236}">
                <a16:creationId xmlns:a16="http://schemas.microsoft.com/office/drawing/2014/main" id="{F7B470AC-8B96-1B6A-E32C-227267EB4399}"/>
              </a:ext>
            </a:extLst>
          </p:cNvPr>
          <p:cNvSpPr txBox="1"/>
          <p:nvPr/>
        </p:nvSpPr>
        <p:spPr>
          <a:xfrm>
            <a:off x="5132630" y="1104532"/>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t>DESTEKLENECEK FUARLARIN TESPİTİ</a:t>
            </a:r>
            <a:endParaRPr lang="tr-TR" sz="6000" b="1" dirty="0">
              <a:solidFill>
                <a:srgbClr val="D8AD65"/>
              </a:solidFill>
              <a:latin typeface="Myriad Pro Cond"/>
              <a:ea typeface="Myriad Pro Cond"/>
              <a:cs typeface="Myriad Pro Cond"/>
            </a:endParaRPr>
          </a:p>
        </p:txBody>
      </p:sp>
      <p:sp>
        <p:nvSpPr>
          <p:cNvPr id="2" name="TextBox 13">
            <a:extLst>
              <a:ext uri="{FF2B5EF4-FFF2-40B4-BE49-F238E27FC236}">
                <a16:creationId xmlns:a16="http://schemas.microsoft.com/office/drawing/2014/main" id="{2E0A2846-C954-B15B-A142-508E9ABF3A04}"/>
              </a:ext>
            </a:extLst>
          </p:cNvPr>
          <p:cNvSpPr txBox="1"/>
          <p:nvPr/>
        </p:nvSpPr>
        <p:spPr>
          <a:xfrm>
            <a:off x="2360022" y="2842098"/>
            <a:ext cx="10652760" cy="1538883"/>
          </a:xfrm>
          <a:prstGeom prst="rect">
            <a:avLst/>
          </a:prstGeom>
          <a:noFill/>
        </p:spPr>
        <p:txBody>
          <a:bodyPr wrap="square" rtlCol="0">
            <a:spAutoFit/>
          </a:bodyPr>
          <a:lstStyle/>
          <a:p>
            <a:r>
              <a:rPr lang="tr-TR" sz="3200" b="1" dirty="0">
                <a:solidFill>
                  <a:schemeClr val="bg1"/>
                </a:solidFill>
                <a:latin typeface="Myriad Pro Cond"/>
              </a:rPr>
              <a:t>    Yurt içi fuarın destek kapsamına alınması için, </a:t>
            </a:r>
          </a:p>
          <a:p>
            <a:endParaRPr lang="tr-TR" sz="2000" b="1" dirty="0"/>
          </a:p>
          <a:p>
            <a:pPr marL="285750" indent="-285750">
              <a:buFont typeface="Arial" panose="020B0604020202020204" pitchFamily="34" charset="0"/>
              <a:buChar char="•"/>
            </a:pPr>
            <a:endParaRPr lang="tr-TR" sz="2000" b="1" dirty="0"/>
          </a:p>
          <a:p>
            <a:endParaRPr lang="tr-TR" dirty="0"/>
          </a:p>
        </p:txBody>
      </p:sp>
      <p:sp>
        <p:nvSpPr>
          <p:cNvPr id="4" name="Metin kutusu 3">
            <a:extLst>
              <a:ext uri="{FF2B5EF4-FFF2-40B4-BE49-F238E27FC236}">
                <a16:creationId xmlns:a16="http://schemas.microsoft.com/office/drawing/2014/main" id="{1F863268-657E-CA82-0179-0B97E2A648CD}"/>
              </a:ext>
            </a:extLst>
          </p:cNvPr>
          <p:cNvSpPr txBox="1"/>
          <p:nvPr/>
        </p:nvSpPr>
        <p:spPr>
          <a:xfrm>
            <a:off x="3363686" y="3461468"/>
            <a:ext cx="17371742" cy="1508105"/>
          </a:xfrm>
          <a:prstGeom prst="rect">
            <a:avLst/>
          </a:prstGeom>
          <a:noFill/>
        </p:spPr>
        <p:txBody>
          <a:bodyPr wrap="square" rtlCol="0">
            <a:spAutoFit/>
          </a:bodyPr>
          <a:lstStyle/>
          <a:p>
            <a:pPr algn="l"/>
            <a:r>
              <a:rPr lang="tr-TR" sz="2800" b="1" dirty="0">
                <a:solidFill>
                  <a:schemeClr val="bg1"/>
                </a:solidFill>
                <a:latin typeface="Myriad Pro Cond"/>
              </a:rPr>
              <a:t>TOBB internet sitesinde ve Türkiye Ticaret Sicili Gazetesinde yayımlanan yıllık yurt içi fuar takviminde yer alması ve en son düzenlenen yurt içi fuarda veya son düzenlenen </a:t>
            </a:r>
            <a:r>
              <a:rPr lang="tr-TR" sz="3200" b="1" dirty="0">
                <a:solidFill>
                  <a:srgbClr val="E43033"/>
                </a:solidFill>
                <a:latin typeface="Myriad Pro Cond"/>
              </a:rPr>
              <a:t>üç fuardan en az ikisinde;</a:t>
            </a:r>
          </a:p>
        </p:txBody>
      </p:sp>
      <p:graphicFrame>
        <p:nvGraphicFramePr>
          <p:cNvPr id="5" name="Diyagram 4">
            <a:extLst>
              <a:ext uri="{FF2B5EF4-FFF2-40B4-BE49-F238E27FC236}">
                <a16:creationId xmlns:a16="http://schemas.microsoft.com/office/drawing/2014/main" id="{581DD254-5B6F-AC11-B9CF-49048F0C85B3}"/>
              </a:ext>
            </a:extLst>
          </p:cNvPr>
          <p:cNvGraphicFramePr/>
          <p:nvPr>
            <p:extLst>
              <p:ext uri="{D42A27DB-BD31-4B8C-83A1-F6EECF244321}">
                <p14:modId xmlns:p14="http://schemas.microsoft.com/office/powerpoint/2010/main" val="1354606259"/>
              </p:ext>
            </p:extLst>
          </p:nvPr>
        </p:nvGraphicFramePr>
        <p:xfrm>
          <a:off x="4226595" y="4822499"/>
          <a:ext cx="16647254" cy="74892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1136767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3" name="YENİ NESİL İHRACAT DESTEKLERİ  VE…">
            <a:extLst>
              <a:ext uri="{FF2B5EF4-FFF2-40B4-BE49-F238E27FC236}">
                <a16:creationId xmlns:a16="http://schemas.microsoft.com/office/drawing/2014/main" id="{5F2E8E69-1F65-05C8-358E-9FE9389457EE}"/>
              </a:ext>
            </a:extLst>
          </p:cNvPr>
          <p:cNvSpPr txBox="1"/>
          <p:nvPr/>
        </p:nvSpPr>
        <p:spPr>
          <a:xfrm>
            <a:off x="3648572" y="4416251"/>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ea typeface="Myriad Pro Cond"/>
              <a:cs typeface="Myriad Pro Cond"/>
            </a:endParaRPr>
          </a:p>
        </p:txBody>
      </p:sp>
      <p:grpSp>
        <p:nvGrpSpPr>
          <p:cNvPr id="12" name="Group">
            <a:extLst>
              <a:ext uri="{FF2B5EF4-FFF2-40B4-BE49-F238E27FC236}">
                <a16:creationId xmlns:a16="http://schemas.microsoft.com/office/drawing/2014/main" id="{5FDBE454-B969-920C-0447-8D4E95D13C09}"/>
              </a:ext>
            </a:extLst>
          </p:cNvPr>
          <p:cNvGrpSpPr/>
          <p:nvPr/>
        </p:nvGrpSpPr>
        <p:grpSpPr>
          <a:xfrm>
            <a:off x="4396845" y="966580"/>
            <a:ext cx="15556672" cy="1394492"/>
            <a:chOff x="-12700" y="-12699"/>
            <a:chExt cx="12192954" cy="1394491"/>
          </a:xfrm>
        </p:grpSpPr>
        <p:grpSp>
          <p:nvGrpSpPr>
            <p:cNvPr id="14" name="Rectangle">
              <a:extLst>
                <a:ext uri="{FF2B5EF4-FFF2-40B4-BE49-F238E27FC236}">
                  <a16:creationId xmlns:a16="http://schemas.microsoft.com/office/drawing/2014/main" id="{EE6F71A4-A3A2-74BC-1F63-D5F31B30D6E3}"/>
                </a:ext>
              </a:extLst>
            </p:cNvPr>
            <p:cNvGrpSpPr/>
            <p:nvPr/>
          </p:nvGrpSpPr>
          <p:grpSpPr>
            <a:xfrm>
              <a:off x="-12700" y="-12700"/>
              <a:ext cx="12192955" cy="1394492"/>
              <a:chOff x="0" y="0"/>
              <a:chExt cx="12192954" cy="1394491"/>
            </a:xfrm>
          </p:grpSpPr>
          <p:sp>
            <p:nvSpPr>
              <p:cNvPr id="16" name="Rectangle">
                <a:extLst>
                  <a:ext uri="{FF2B5EF4-FFF2-40B4-BE49-F238E27FC236}">
                    <a16:creationId xmlns:a16="http://schemas.microsoft.com/office/drawing/2014/main" id="{C1202D22-3FEF-289A-B45E-0C72E8B56B6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8" name="Rectangle Rectangle" descr="Rectangle Rectangle">
                <a:extLst>
                  <a:ext uri="{FF2B5EF4-FFF2-40B4-BE49-F238E27FC236}">
                    <a16:creationId xmlns:a16="http://schemas.microsoft.com/office/drawing/2014/main" id="{C6341697-6DD8-4A38-B809-5E3946EB47CE}"/>
                  </a:ext>
                </a:extLst>
              </p:cNvPr>
              <p:cNvPicPr>
                <a:picLocks/>
              </p:cNvPicPr>
              <p:nvPr/>
            </p:nvPicPr>
            <p:blipFill>
              <a:blip r:embed="rId5"/>
              <a:stretch>
                <a:fillRect/>
              </a:stretch>
            </p:blipFill>
            <p:spPr>
              <a:xfrm>
                <a:off x="0" y="-1"/>
                <a:ext cx="12192955" cy="1394493"/>
              </a:xfrm>
              <a:prstGeom prst="rect">
                <a:avLst/>
              </a:prstGeom>
              <a:effectLst/>
            </p:spPr>
          </p:pic>
        </p:grpSp>
        <p:sp>
          <p:nvSpPr>
            <p:cNvPr id="15" name="Line">
              <a:extLst>
                <a:ext uri="{FF2B5EF4-FFF2-40B4-BE49-F238E27FC236}">
                  <a16:creationId xmlns:a16="http://schemas.microsoft.com/office/drawing/2014/main" id="{A3F37AA4-A442-ACE6-4D8F-B9AB8BE587B0}"/>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9" name="YENİ NESİL İHRACAT DESTEKLERİ">
            <a:extLst>
              <a:ext uri="{FF2B5EF4-FFF2-40B4-BE49-F238E27FC236}">
                <a16:creationId xmlns:a16="http://schemas.microsoft.com/office/drawing/2014/main" id="{F7B470AC-8B96-1B6A-E32C-227267EB4399}"/>
              </a:ext>
            </a:extLst>
          </p:cNvPr>
          <p:cNvSpPr txBox="1"/>
          <p:nvPr/>
        </p:nvSpPr>
        <p:spPr>
          <a:xfrm>
            <a:off x="4413049" y="1066066"/>
            <a:ext cx="15692390"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latin typeface="Calibri" panose="020F0502020204030204" pitchFamily="34" charset="0"/>
                <a:cs typeface="Calibri" panose="020F0502020204030204" pitchFamily="34" charset="0"/>
              </a:rPr>
              <a:t>İŞBİRLİĞİ KURULUŞLARI BAZLI DESTEKLER</a:t>
            </a:r>
            <a:endParaRPr lang="tr-TR" sz="6000" b="1" dirty="0">
              <a:solidFill>
                <a:srgbClr val="D8AD65"/>
              </a:solidFill>
              <a:latin typeface="Calibri" panose="020F0502020204030204" pitchFamily="34" charset="0"/>
              <a:cs typeface="Calibri" panose="020F0502020204030204" pitchFamily="34" charset="0"/>
            </a:endParaRPr>
          </a:p>
        </p:txBody>
      </p:sp>
      <p:sp>
        <p:nvSpPr>
          <p:cNvPr id="6" name="26.09.2022">
            <a:extLst>
              <a:ext uri="{FF2B5EF4-FFF2-40B4-BE49-F238E27FC236}">
                <a16:creationId xmlns:a16="http://schemas.microsoft.com/office/drawing/2014/main" id="{B0EEC5DF-DE24-A611-D9DF-75D9350BE005}"/>
              </a:ext>
            </a:extLst>
          </p:cNvPr>
          <p:cNvSpPr txBox="1"/>
          <p:nvPr/>
        </p:nvSpPr>
        <p:spPr>
          <a:xfrm>
            <a:off x="11515155" y="8662480"/>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pPr marL="0" marR="0" lvl="0" indent="0" algn="ctr" defTabSz="2438338"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D8AD65"/>
              </a:solidFill>
              <a:effectLst/>
              <a:uLnTx/>
              <a:uFillTx/>
              <a:latin typeface="Myriad Pro Cond"/>
              <a:sym typeface="Myriad Pro Condensed"/>
            </a:endParaRPr>
          </a:p>
        </p:txBody>
      </p:sp>
      <p:pic>
        <p:nvPicPr>
          <p:cNvPr id="7" name="Rectangle Rectangle" descr="Rectangle Rectangle">
            <a:extLst>
              <a:ext uri="{FF2B5EF4-FFF2-40B4-BE49-F238E27FC236}">
                <a16:creationId xmlns:a16="http://schemas.microsoft.com/office/drawing/2014/main" id="{C232C324-B22E-6987-9DED-2D7BC6AD1A11}"/>
              </a:ext>
            </a:extLst>
          </p:cNvPr>
          <p:cNvPicPr>
            <a:picLocks/>
          </p:cNvPicPr>
          <p:nvPr/>
        </p:nvPicPr>
        <p:blipFill>
          <a:blip r:embed="rId6"/>
          <a:stretch>
            <a:fillRect/>
          </a:stretch>
        </p:blipFill>
        <p:spPr>
          <a:xfrm>
            <a:off x="5524860" y="4454718"/>
            <a:ext cx="13879678" cy="1238910"/>
          </a:xfrm>
          <a:prstGeom prst="rect">
            <a:avLst/>
          </a:prstGeom>
          <a:effectLst/>
        </p:spPr>
      </p:pic>
      <p:pic>
        <p:nvPicPr>
          <p:cNvPr id="8" name="Rectangle Rectangle" descr="Rectangle Rectangle">
            <a:extLst>
              <a:ext uri="{FF2B5EF4-FFF2-40B4-BE49-F238E27FC236}">
                <a16:creationId xmlns:a16="http://schemas.microsoft.com/office/drawing/2014/main" id="{22EC048C-9593-727F-ECB4-423AC8737EA6}"/>
              </a:ext>
            </a:extLst>
          </p:cNvPr>
          <p:cNvPicPr>
            <a:picLocks/>
          </p:cNvPicPr>
          <p:nvPr/>
        </p:nvPicPr>
        <p:blipFill>
          <a:blip r:embed="rId6"/>
          <a:stretch>
            <a:fillRect/>
          </a:stretch>
        </p:blipFill>
        <p:spPr>
          <a:xfrm>
            <a:off x="5524859" y="6556050"/>
            <a:ext cx="13879678" cy="1238910"/>
          </a:xfrm>
          <a:prstGeom prst="rect">
            <a:avLst/>
          </a:prstGeom>
          <a:effectLst/>
        </p:spPr>
      </p:pic>
      <p:sp>
        <p:nvSpPr>
          <p:cNvPr id="10" name="YENİ NESİL İHRACAT DESTEKLERİ  VE…">
            <a:extLst>
              <a:ext uri="{FF2B5EF4-FFF2-40B4-BE49-F238E27FC236}">
                <a16:creationId xmlns:a16="http://schemas.microsoft.com/office/drawing/2014/main" id="{FFC17A9E-3AE4-0CCF-ADF6-11AD2F323078}"/>
              </a:ext>
            </a:extLst>
          </p:cNvPr>
          <p:cNvSpPr txBox="1"/>
          <p:nvPr/>
        </p:nvSpPr>
        <p:spPr>
          <a:xfrm>
            <a:off x="3800972" y="4473932"/>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dirty="0"/>
              <a:t>SANAL FUAR KATILIMI</a:t>
            </a:r>
            <a:endParaRPr lang="tr-TR" sz="4400" b="1" dirty="0">
              <a:solidFill>
                <a:srgbClr val="D8AD65"/>
              </a:solidFill>
              <a:latin typeface="Myriad Pro Cond"/>
              <a:ea typeface="Myriad Pro Cond"/>
              <a:cs typeface="Myriad Pro Cond"/>
            </a:endParaRPr>
          </a:p>
        </p:txBody>
      </p:sp>
      <p:sp>
        <p:nvSpPr>
          <p:cNvPr id="13" name="YENİ NESİL İHRACAT DESTEKLERİ  VE…">
            <a:extLst>
              <a:ext uri="{FF2B5EF4-FFF2-40B4-BE49-F238E27FC236}">
                <a16:creationId xmlns:a16="http://schemas.microsoft.com/office/drawing/2014/main" id="{95E9C1E1-5C46-E675-4653-5E4042D85E12}"/>
              </a:ext>
            </a:extLst>
          </p:cNvPr>
          <p:cNvSpPr txBox="1"/>
          <p:nvPr/>
        </p:nvSpPr>
        <p:spPr>
          <a:xfrm>
            <a:off x="3800971" y="6517584"/>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dirty="0"/>
              <a:t>SANAL FUAR ORGANİZASYONU</a:t>
            </a:r>
            <a:endParaRPr lang="tr-TR" sz="4400" b="1" dirty="0">
              <a:solidFill>
                <a:srgbClr val="D8AD65"/>
              </a:solidFill>
              <a:latin typeface="Myriad Pro Cond"/>
              <a:ea typeface="Myriad Pro Cond"/>
              <a:cs typeface="Myriad Pro Cond"/>
            </a:endParaRPr>
          </a:p>
        </p:txBody>
      </p:sp>
      <p:pic>
        <p:nvPicPr>
          <p:cNvPr id="20" name="Image" descr="Image">
            <a:extLst>
              <a:ext uri="{FF2B5EF4-FFF2-40B4-BE49-F238E27FC236}">
                <a16:creationId xmlns:a16="http://schemas.microsoft.com/office/drawing/2014/main" id="{96B1760A-2992-DDAF-BDE5-7C2BB9E8558B}"/>
              </a:ext>
            </a:extLst>
          </p:cNvPr>
          <p:cNvPicPr>
            <a:picLocks noChangeAspect="1"/>
          </p:cNvPicPr>
          <p:nvPr/>
        </p:nvPicPr>
        <p:blipFill>
          <a:blip r:embed="rId7"/>
          <a:stretch>
            <a:fillRect/>
          </a:stretch>
        </p:blipFill>
        <p:spPr>
          <a:xfrm>
            <a:off x="3779660" y="4416251"/>
            <a:ext cx="1309450" cy="1309500"/>
          </a:xfrm>
          <a:prstGeom prst="rect">
            <a:avLst/>
          </a:prstGeom>
          <a:ln w="3175" cap="flat">
            <a:noFill/>
            <a:miter lim="400000"/>
          </a:ln>
          <a:effectLst/>
        </p:spPr>
      </p:pic>
      <p:pic>
        <p:nvPicPr>
          <p:cNvPr id="21" name="Image" descr="Image">
            <a:extLst>
              <a:ext uri="{FF2B5EF4-FFF2-40B4-BE49-F238E27FC236}">
                <a16:creationId xmlns:a16="http://schemas.microsoft.com/office/drawing/2014/main" id="{C02D34FE-6027-A8ED-9C70-519D0CF0B260}"/>
              </a:ext>
            </a:extLst>
          </p:cNvPr>
          <p:cNvPicPr>
            <a:picLocks noChangeAspect="1"/>
          </p:cNvPicPr>
          <p:nvPr/>
        </p:nvPicPr>
        <p:blipFill>
          <a:blip r:embed="rId7"/>
          <a:stretch>
            <a:fillRect/>
          </a:stretch>
        </p:blipFill>
        <p:spPr>
          <a:xfrm>
            <a:off x="3827906" y="6293802"/>
            <a:ext cx="1309450" cy="1309500"/>
          </a:xfrm>
          <a:prstGeom prst="rect">
            <a:avLst/>
          </a:prstGeom>
          <a:ln w="3175" cap="flat">
            <a:noFill/>
            <a:miter lim="400000"/>
          </a:ln>
          <a:effectLst/>
        </p:spPr>
      </p:pic>
    </p:spTree>
    <p:extLst>
      <p:ext uri="{BB962C8B-B14F-4D97-AF65-F5344CB8AC3E}">
        <p14:creationId xmlns:p14="http://schemas.microsoft.com/office/powerpoint/2010/main" val="348339299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3" name="YENİ NESİL İHRACAT DESTEKLERİ  VE…">
            <a:extLst>
              <a:ext uri="{FF2B5EF4-FFF2-40B4-BE49-F238E27FC236}">
                <a16:creationId xmlns:a16="http://schemas.microsoft.com/office/drawing/2014/main" id="{5F2E8E69-1F65-05C8-358E-9FE9389457EE}"/>
              </a:ext>
            </a:extLst>
          </p:cNvPr>
          <p:cNvSpPr txBox="1"/>
          <p:nvPr/>
        </p:nvSpPr>
        <p:spPr>
          <a:xfrm>
            <a:off x="3607410" y="5737210"/>
            <a:ext cx="16581289" cy="1238911"/>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ea typeface="Myriad Pro Cond"/>
              <a:cs typeface="Myriad Pro Cond"/>
            </a:endParaRPr>
          </a:p>
        </p:txBody>
      </p:sp>
      <p:grpSp>
        <p:nvGrpSpPr>
          <p:cNvPr id="12" name="Group">
            <a:extLst>
              <a:ext uri="{FF2B5EF4-FFF2-40B4-BE49-F238E27FC236}">
                <a16:creationId xmlns:a16="http://schemas.microsoft.com/office/drawing/2014/main" id="{5FDBE454-B969-920C-0447-8D4E95D13C09}"/>
              </a:ext>
            </a:extLst>
          </p:cNvPr>
          <p:cNvGrpSpPr/>
          <p:nvPr/>
        </p:nvGrpSpPr>
        <p:grpSpPr>
          <a:xfrm>
            <a:off x="4396845" y="966580"/>
            <a:ext cx="15556672" cy="1394492"/>
            <a:chOff x="-12700" y="-12699"/>
            <a:chExt cx="12192954" cy="1394491"/>
          </a:xfrm>
        </p:grpSpPr>
        <p:grpSp>
          <p:nvGrpSpPr>
            <p:cNvPr id="14" name="Rectangle">
              <a:extLst>
                <a:ext uri="{FF2B5EF4-FFF2-40B4-BE49-F238E27FC236}">
                  <a16:creationId xmlns:a16="http://schemas.microsoft.com/office/drawing/2014/main" id="{EE6F71A4-A3A2-74BC-1F63-D5F31B30D6E3}"/>
                </a:ext>
              </a:extLst>
            </p:cNvPr>
            <p:cNvGrpSpPr/>
            <p:nvPr/>
          </p:nvGrpSpPr>
          <p:grpSpPr>
            <a:xfrm>
              <a:off x="-12700" y="-12700"/>
              <a:ext cx="12192955" cy="1394492"/>
              <a:chOff x="0" y="0"/>
              <a:chExt cx="12192954" cy="1394491"/>
            </a:xfrm>
          </p:grpSpPr>
          <p:sp>
            <p:nvSpPr>
              <p:cNvPr id="16" name="Rectangle">
                <a:extLst>
                  <a:ext uri="{FF2B5EF4-FFF2-40B4-BE49-F238E27FC236}">
                    <a16:creationId xmlns:a16="http://schemas.microsoft.com/office/drawing/2014/main" id="{C1202D22-3FEF-289A-B45E-0C72E8B56B6A}"/>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8" name="Rectangle Rectangle" descr="Rectangle Rectangle">
                <a:extLst>
                  <a:ext uri="{FF2B5EF4-FFF2-40B4-BE49-F238E27FC236}">
                    <a16:creationId xmlns:a16="http://schemas.microsoft.com/office/drawing/2014/main" id="{C6341697-6DD8-4A38-B809-5E3946EB47CE}"/>
                  </a:ext>
                </a:extLst>
              </p:cNvPr>
              <p:cNvPicPr>
                <a:picLocks/>
              </p:cNvPicPr>
              <p:nvPr/>
            </p:nvPicPr>
            <p:blipFill>
              <a:blip r:embed="rId5"/>
              <a:stretch>
                <a:fillRect/>
              </a:stretch>
            </p:blipFill>
            <p:spPr>
              <a:xfrm>
                <a:off x="0" y="-1"/>
                <a:ext cx="12192955" cy="1394493"/>
              </a:xfrm>
              <a:prstGeom prst="rect">
                <a:avLst/>
              </a:prstGeom>
              <a:effectLst/>
            </p:spPr>
          </p:pic>
        </p:grpSp>
        <p:sp>
          <p:nvSpPr>
            <p:cNvPr id="15" name="Line">
              <a:extLst>
                <a:ext uri="{FF2B5EF4-FFF2-40B4-BE49-F238E27FC236}">
                  <a16:creationId xmlns:a16="http://schemas.microsoft.com/office/drawing/2014/main" id="{A3F37AA4-A442-ACE6-4D8F-B9AB8BE587B0}"/>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9" name="YENİ NESİL İHRACAT DESTEKLERİ">
            <a:extLst>
              <a:ext uri="{FF2B5EF4-FFF2-40B4-BE49-F238E27FC236}">
                <a16:creationId xmlns:a16="http://schemas.microsoft.com/office/drawing/2014/main" id="{F7B470AC-8B96-1B6A-E32C-227267EB4399}"/>
              </a:ext>
            </a:extLst>
          </p:cNvPr>
          <p:cNvSpPr txBox="1"/>
          <p:nvPr/>
        </p:nvSpPr>
        <p:spPr>
          <a:xfrm>
            <a:off x="4413049" y="1066066"/>
            <a:ext cx="15692390"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latin typeface="Calibri" panose="020F0502020204030204" pitchFamily="34" charset="0"/>
                <a:cs typeface="Calibri" panose="020F0502020204030204" pitchFamily="34" charset="0"/>
              </a:rPr>
              <a:t>SANAL FUAR DESTEĞİ</a:t>
            </a:r>
            <a:endParaRPr lang="tr-TR" sz="6000" b="1" dirty="0">
              <a:solidFill>
                <a:srgbClr val="D8AD65"/>
              </a:solidFill>
              <a:latin typeface="Calibri" panose="020F0502020204030204" pitchFamily="34" charset="0"/>
              <a:cs typeface="Calibri" panose="020F0502020204030204" pitchFamily="34" charset="0"/>
            </a:endParaRPr>
          </a:p>
        </p:txBody>
      </p:sp>
      <p:sp>
        <p:nvSpPr>
          <p:cNvPr id="2" name="Metin kutusu 1">
            <a:extLst>
              <a:ext uri="{FF2B5EF4-FFF2-40B4-BE49-F238E27FC236}">
                <a16:creationId xmlns:a16="http://schemas.microsoft.com/office/drawing/2014/main" id="{B40097AE-5F89-9A31-258B-FF61B2201E70}"/>
              </a:ext>
            </a:extLst>
          </p:cNvPr>
          <p:cNvSpPr txBox="1"/>
          <p:nvPr/>
        </p:nvSpPr>
        <p:spPr>
          <a:xfrm>
            <a:off x="3390767" y="6325805"/>
            <a:ext cx="6251545" cy="1569660"/>
          </a:xfrm>
          <a:prstGeom prst="rect">
            <a:avLst/>
          </a:prstGeom>
          <a:noFill/>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3200" b="1" dirty="0">
                <a:solidFill>
                  <a:schemeClr val="bg1"/>
                </a:solidFill>
                <a:latin typeface="Myriad Pro Cond"/>
              </a:rPr>
              <a:t>Sanal Fuar kapsamında Tanıtım Destekleri, Yazılım Desteği, </a:t>
            </a:r>
          </a:p>
          <a:p>
            <a:pPr marL="0" marR="0" lvl="0" indent="0" algn="ctr" defTabSz="914400" rtl="0" eaLnBrk="1" fontAlgn="ctr" latinLnBrk="0" hangingPunct="1">
              <a:lnSpc>
                <a:spcPct val="100000"/>
              </a:lnSpc>
              <a:spcBef>
                <a:spcPts val="0"/>
              </a:spcBef>
              <a:spcAft>
                <a:spcPts val="0"/>
              </a:spcAft>
              <a:buClrTx/>
              <a:buSzTx/>
              <a:buFontTx/>
              <a:buNone/>
              <a:tabLst/>
              <a:defRPr/>
            </a:pPr>
            <a:r>
              <a:rPr lang="tr-TR" sz="3200" b="1" dirty="0">
                <a:solidFill>
                  <a:schemeClr val="bg1"/>
                </a:solidFill>
                <a:latin typeface="Myriad Pro Cond"/>
              </a:rPr>
              <a:t>B2B Desteği</a:t>
            </a:r>
          </a:p>
        </p:txBody>
      </p:sp>
      <p:sp>
        <p:nvSpPr>
          <p:cNvPr id="4" name="Sol Ayraç 3">
            <a:extLst>
              <a:ext uri="{FF2B5EF4-FFF2-40B4-BE49-F238E27FC236}">
                <a16:creationId xmlns:a16="http://schemas.microsoft.com/office/drawing/2014/main" id="{A094B555-FB6C-1BC7-E8BB-4AD67846586A}"/>
              </a:ext>
            </a:extLst>
          </p:cNvPr>
          <p:cNvSpPr/>
          <p:nvPr/>
        </p:nvSpPr>
        <p:spPr>
          <a:xfrm>
            <a:off x="9720049" y="5524353"/>
            <a:ext cx="45719" cy="3946922"/>
          </a:xfrm>
          <a:prstGeom prst="leftBrace">
            <a:avLst/>
          </a:prstGeom>
          <a:ln w="28575"/>
        </p:spPr>
        <p:style>
          <a:lnRef idx="2">
            <a:schemeClr val="accent1"/>
          </a:lnRef>
          <a:fillRef idx="0">
            <a:schemeClr val="accent1"/>
          </a:fillRef>
          <a:effectRef idx="1">
            <a:schemeClr val="accent1"/>
          </a:effectRef>
          <a:fontRef idx="minor">
            <a:schemeClr val="tx1"/>
          </a:fontRef>
        </p:style>
        <p:txBody>
          <a:bodyPr rtlCol="0" anchor="ctr"/>
          <a:lstStyle/>
          <a:p>
            <a:pPr algn="ctr"/>
            <a:endParaRPr lang="tr-TR"/>
          </a:p>
        </p:txBody>
      </p:sp>
      <p:graphicFrame>
        <p:nvGraphicFramePr>
          <p:cNvPr id="5" name="Tablo 4">
            <a:extLst>
              <a:ext uri="{FF2B5EF4-FFF2-40B4-BE49-F238E27FC236}">
                <a16:creationId xmlns:a16="http://schemas.microsoft.com/office/drawing/2014/main" id="{EAE56BAA-6B84-FDA3-F83A-93B3C6065F86}"/>
              </a:ext>
            </a:extLst>
          </p:cNvPr>
          <p:cNvGraphicFramePr>
            <a:graphicFrameLocks noGrp="1"/>
          </p:cNvGraphicFramePr>
          <p:nvPr>
            <p:extLst>
              <p:ext uri="{D42A27DB-BD31-4B8C-83A1-F6EECF244321}">
                <p14:modId xmlns:p14="http://schemas.microsoft.com/office/powerpoint/2010/main" val="2161687934"/>
              </p:ext>
            </p:extLst>
          </p:nvPr>
        </p:nvGraphicFramePr>
        <p:xfrm>
          <a:off x="10353834" y="5524354"/>
          <a:ext cx="10335513" cy="3264599"/>
        </p:xfrm>
        <a:graphic>
          <a:graphicData uri="http://schemas.openxmlformats.org/drawingml/2006/table">
            <a:tbl>
              <a:tblPr firstRow="1" bandRow="1">
                <a:tableStyleId>{5C22544A-7EE6-4342-B048-85BDC9FD1C3A}</a:tableStyleId>
              </a:tblPr>
              <a:tblGrid>
                <a:gridCol w="3671479">
                  <a:extLst>
                    <a:ext uri="{9D8B030D-6E8A-4147-A177-3AD203B41FA5}">
                      <a16:colId xmlns:a16="http://schemas.microsoft.com/office/drawing/2014/main" val="3534212507"/>
                    </a:ext>
                  </a:extLst>
                </a:gridCol>
                <a:gridCol w="3195681">
                  <a:extLst>
                    <a:ext uri="{9D8B030D-6E8A-4147-A177-3AD203B41FA5}">
                      <a16:colId xmlns:a16="http://schemas.microsoft.com/office/drawing/2014/main" val="2328791806"/>
                    </a:ext>
                  </a:extLst>
                </a:gridCol>
                <a:gridCol w="3468353">
                  <a:extLst>
                    <a:ext uri="{9D8B030D-6E8A-4147-A177-3AD203B41FA5}">
                      <a16:colId xmlns:a16="http://schemas.microsoft.com/office/drawing/2014/main" val="1224970035"/>
                    </a:ext>
                  </a:extLst>
                </a:gridCol>
              </a:tblGrid>
              <a:tr h="753369">
                <a:tc>
                  <a:txBody>
                    <a:bodyPr/>
                    <a:lstStyle/>
                    <a:p>
                      <a:endParaRPr lang="tr-TR" dirty="0">
                        <a:solidFill>
                          <a:schemeClr val="bg1"/>
                        </a:solidFill>
                      </a:endParaRPr>
                    </a:p>
                  </a:txBody>
                  <a:tcPr>
                    <a:lnL w="12700" cmpd="sng">
                      <a:noFill/>
                    </a:lnL>
                    <a:lnR w="12700" cmpd="sng">
                      <a:noFill/>
                    </a:lnR>
                    <a:lnT w="12700" cmpd="sng">
                      <a:noFill/>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cap="none" spc="0" normalizeH="0" baseline="0" dirty="0">
                          <a:ln>
                            <a:noFill/>
                          </a:ln>
                          <a:solidFill>
                            <a:srgbClr val="E43033"/>
                          </a:solidFill>
                          <a:effectLst/>
                          <a:uFillTx/>
                          <a:latin typeface="Myriad Pro Cond"/>
                          <a:ea typeface="+mn-ea"/>
                          <a:cs typeface="+mn-cs"/>
                          <a:sym typeface="Helvetica Neue"/>
                        </a:rPr>
                        <a:t>Destek Oranı</a:t>
                      </a:r>
                    </a:p>
                  </a:txBody>
                  <a:tcPr>
                    <a:lnL w="12700" cmpd="sng">
                      <a:noFill/>
                    </a:lnL>
                    <a:lnR w="12700" cmpd="sng">
                      <a:noFill/>
                    </a:lnR>
                    <a:lnT w="12700" cmpd="sng">
                      <a:noFill/>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cap="none" spc="0" normalizeH="0" baseline="0" dirty="0">
                          <a:ln>
                            <a:noFill/>
                          </a:ln>
                          <a:solidFill>
                            <a:srgbClr val="E43033"/>
                          </a:solidFill>
                          <a:effectLst/>
                          <a:uFillTx/>
                          <a:latin typeface="Myriad Pro Cond"/>
                          <a:ea typeface="+mn-ea"/>
                          <a:cs typeface="+mn-cs"/>
                          <a:sym typeface="Helvetica Neue"/>
                        </a:rPr>
                        <a:t>Destek Limiti</a:t>
                      </a:r>
                    </a:p>
                  </a:txBody>
                  <a:tcPr>
                    <a:lnL w="12700" cmpd="sng">
                      <a:noFill/>
                    </a:lnL>
                    <a:lnR w="12700" cmpd="sng">
                      <a:noFill/>
                    </a:lnR>
                    <a:lnT w="12700" cmpd="sng">
                      <a:noFill/>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6151093"/>
                  </a:ext>
                </a:extLst>
              </a:tr>
              <a:tr h="1255615">
                <a:tc>
                  <a:txBody>
                    <a:bodyPr/>
                    <a:lstStyle/>
                    <a:p>
                      <a:r>
                        <a:rPr lang="tr-TR" sz="3200" dirty="0">
                          <a:solidFill>
                            <a:schemeClr val="bg1"/>
                          </a:solidFill>
                          <a:latin typeface="Myriad Pro Cond"/>
                        </a:rPr>
                        <a:t>Sanal Fuar Organizasyonları</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algn="ctr"/>
                      <a:r>
                        <a:rPr lang="tr-TR" sz="3200" dirty="0">
                          <a:solidFill>
                            <a:schemeClr val="bg1"/>
                          </a:solidFill>
                          <a:latin typeface="Myriad Pro Cond"/>
                        </a:rPr>
                        <a:t>% 50</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algn="ctr"/>
                      <a:r>
                        <a:rPr lang="tr-TR" sz="3200" dirty="0">
                          <a:solidFill>
                            <a:schemeClr val="bg1"/>
                          </a:solidFill>
                          <a:latin typeface="Myriad Pro Cond"/>
                        </a:rPr>
                        <a:t>1.500.000 TL </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222069584"/>
                  </a:ext>
                </a:extLst>
              </a:tr>
              <a:tr h="1255615">
                <a:tc>
                  <a:txBody>
                    <a:bodyPr/>
                    <a:lstStyle/>
                    <a:p>
                      <a:r>
                        <a:rPr lang="tr-TR" sz="3200" dirty="0">
                          <a:solidFill>
                            <a:schemeClr val="bg1"/>
                          </a:solidFill>
                          <a:latin typeface="Myriad Pro Cond"/>
                        </a:rPr>
                        <a:t>Sanal Fuar</a:t>
                      </a:r>
                      <a:r>
                        <a:rPr lang="tr-TR" sz="3200" baseline="0" dirty="0">
                          <a:solidFill>
                            <a:schemeClr val="bg1"/>
                          </a:solidFill>
                          <a:latin typeface="Myriad Pro Cond"/>
                        </a:rPr>
                        <a:t> Katılımları</a:t>
                      </a:r>
                      <a:endParaRPr lang="tr-TR" sz="3200" dirty="0">
                        <a:solidFill>
                          <a:schemeClr val="bg1"/>
                        </a:solidFill>
                        <a:latin typeface="Myriad Pro Cond"/>
                      </a:endParaRP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ctr" defTabSz="914400" rtl="0" eaLnBrk="1" latinLnBrk="0" hangingPunct="1"/>
                      <a:r>
                        <a:rPr lang="tr-TR" sz="3200" kern="1200" dirty="0">
                          <a:solidFill>
                            <a:schemeClr val="bg1"/>
                          </a:solidFill>
                          <a:latin typeface="Myriad Pro Cond"/>
                          <a:ea typeface="+mn-ea"/>
                          <a:cs typeface="+mn-cs"/>
                        </a:rPr>
                        <a:t>% 50</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tc>
                  <a:txBody>
                    <a:bodyPr/>
                    <a:lstStyle/>
                    <a:p>
                      <a:pPr marL="0" algn="ctr" defTabSz="914400" rtl="0" eaLnBrk="1" latinLnBrk="0" hangingPunct="1"/>
                      <a:r>
                        <a:rPr lang="tr-TR" sz="3200" kern="1200" dirty="0">
                          <a:solidFill>
                            <a:schemeClr val="bg1"/>
                          </a:solidFill>
                          <a:latin typeface="Myriad Pro Cond"/>
                          <a:ea typeface="+mn-ea"/>
                          <a:cs typeface="+mn-cs"/>
                        </a:rPr>
                        <a:t>750.000 TL</a:t>
                      </a:r>
                    </a:p>
                  </a:txBody>
                  <a:tcPr anchor="ctr">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noFill/>
                  </a:tcPr>
                </a:tc>
                <a:extLst>
                  <a:ext uri="{0D108BD9-81ED-4DB2-BD59-A6C34878D82A}">
                    <a16:rowId xmlns:a16="http://schemas.microsoft.com/office/drawing/2014/main" val="2642543721"/>
                  </a:ext>
                </a:extLst>
              </a:tr>
            </a:tbl>
          </a:graphicData>
        </a:graphic>
      </p:graphicFrame>
    </p:spTree>
    <p:extLst>
      <p:ext uri="{BB962C8B-B14F-4D97-AF65-F5344CB8AC3E}">
        <p14:creationId xmlns:p14="http://schemas.microsoft.com/office/powerpoint/2010/main" val="429185668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799979"/>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ea typeface="Myriad Pro Cond"/>
                <a:cs typeface="Myriad Pro Cond"/>
              </a:rPr>
              <a:t>KOBİ VE KÜMELENME DESTEKLERİ DAİRE BAŞKANLIĞI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4380980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8" name="TextBox 6">
            <a:extLst>
              <a:ext uri="{FF2B5EF4-FFF2-40B4-BE49-F238E27FC236}">
                <a16:creationId xmlns:a16="http://schemas.microsoft.com/office/drawing/2014/main" id="{400A69CA-A047-4BAD-BB31-F7E581EB99A9}"/>
              </a:ext>
            </a:extLst>
          </p:cNvPr>
          <p:cNvSpPr txBox="1"/>
          <p:nvPr/>
        </p:nvSpPr>
        <p:spPr>
          <a:xfrm>
            <a:off x="4117848" y="5439499"/>
            <a:ext cx="16148303" cy="4770537"/>
          </a:xfrm>
          <a:prstGeom prst="rect">
            <a:avLst/>
          </a:prstGeom>
          <a:noFill/>
          <a:effectLst>
            <a:glow rad="127000">
              <a:srgbClr val="D2A966"/>
            </a:glow>
          </a:effectLst>
        </p:spPr>
        <p:txBody>
          <a:bodyPr wrap="squar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tr-TR" sz="4400" b="1" i="0" u="none" strike="noStrike" kern="0" cap="none" spc="0" normalizeH="0" baseline="0" noProof="0" dirty="0">
                <a:ln>
                  <a:noFill/>
                </a:ln>
                <a:solidFill>
                  <a:srgbClr val="D8AE63"/>
                </a:solidFill>
                <a:effectLst/>
                <a:uLnTx/>
                <a:uFillTx/>
                <a:latin typeface="Myriad Pro Cond"/>
                <a:sym typeface="Helvetica Neue"/>
              </a:rPr>
              <a:t>   </a:t>
            </a:r>
            <a:r>
              <a:rPr kumimoji="0" lang="tr-TR" sz="4800" b="1" i="0" u="none" strike="noStrike" kern="0" cap="none" spc="0" normalizeH="0" baseline="0" noProof="0" dirty="0">
                <a:ln>
                  <a:noFill/>
                </a:ln>
                <a:solidFill>
                  <a:srgbClr val="D8AE63"/>
                </a:solidFill>
                <a:effectLst/>
                <a:uLnTx/>
                <a:uFillTx/>
                <a:latin typeface="Myriad Pro Cond"/>
                <a:sym typeface="Helvetica Neue"/>
              </a:rPr>
              <a:t>TEŞEKKÜR EDERİM</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tr-TR" sz="4400" b="1" i="0" u="none" strike="noStrike" kern="0" cap="none" spc="0" normalizeH="0" baseline="0" noProof="0" dirty="0">
              <a:ln>
                <a:noFill/>
              </a:ln>
              <a:solidFill>
                <a:srgbClr val="D8AE63"/>
              </a:solidFill>
              <a:effectLst>
                <a:outerShdw blurRad="38100" dist="38100" dir="2700000" algn="tl">
                  <a:srgbClr val="000000">
                    <a:alpha val="43137"/>
                  </a:srgbClr>
                </a:outerShdw>
              </a:effectLst>
              <a:uLnTx/>
              <a:uFillTx/>
              <a:latin typeface="Myriad Pro Cond"/>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tr-TR" sz="4400" b="1" i="0" u="none" strike="noStrike" kern="0" cap="none" spc="0" normalizeH="0" baseline="0" noProof="0" dirty="0">
              <a:ln>
                <a:noFill/>
              </a:ln>
              <a:solidFill>
                <a:srgbClr val="D8AE63"/>
              </a:solidFill>
              <a:effectLst>
                <a:outerShdw blurRad="38100" dist="38100" dir="2700000" algn="tl">
                  <a:srgbClr val="000000">
                    <a:alpha val="43137"/>
                  </a:srgbClr>
                </a:outerShdw>
              </a:effectLst>
              <a:uLnTx/>
              <a:uFillTx/>
              <a:latin typeface="Myriad Pro Cond"/>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tr-TR" sz="4400" b="1" i="0" u="none" strike="noStrike" kern="0" cap="none" spc="0" normalizeH="0" baseline="0" noProof="0" dirty="0">
                <a:ln>
                  <a:noFill/>
                </a:ln>
                <a:solidFill>
                  <a:srgbClr val="D8AE63"/>
                </a:solidFill>
                <a:effectLst>
                  <a:outerShdw blurRad="38100" dist="38100" dir="2700000" algn="tl">
                    <a:srgbClr val="000000">
                      <a:alpha val="43137"/>
                    </a:srgbClr>
                  </a:outerShdw>
                </a:effectLst>
                <a:uLnTx/>
                <a:uFillTx/>
                <a:latin typeface="Myriad Pro Cond"/>
                <a:sym typeface="Helvetica Neue"/>
              </a:rPr>
              <a:t>TANITIM VE FUARLAR DAİRE BAŞKANLIĞI</a:t>
            </a:r>
          </a:p>
          <a:p>
            <a:pPr marL="0" marR="0" lvl="0" indent="0" algn="ctr" defTabSz="2438338" rtl="0" eaLnBrk="1" fontAlgn="auto" latinLnBrk="0" hangingPunct="0">
              <a:lnSpc>
                <a:spcPct val="100000"/>
              </a:lnSpc>
              <a:spcBef>
                <a:spcPts val="0"/>
              </a:spcBef>
              <a:spcAft>
                <a:spcPts val="0"/>
              </a:spcAft>
              <a:buClrTx/>
              <a:buSzTx/>
              <a:buFontTx/>
              <a:buNone/>
              <a:tabLst/>
              <a:defRPr/>
            </a:pPr>
            <a:r>
              <a:rPr kumimoji="0" lang="tr-TR" sz="4400" b="1" i="0" u="none" strike="noStrike" kern="0" cap="none" spc="0" normalizeH="0" baseline="0" noProof="0" dirty="0">
                <a:ln>
                  <a:noFill/>
                </a:ln>
                <a:solidFill>
                  <a:srgbClr val="D8AE63"/>
                </a:solidFill>
                <a:effectLst>
                  <a:outerShdw blurRad="38100" dist="38100" dir="2700000" algn="tl">
                    <a:srgbClr val="000000">
                      <a:alpha val="43137"/>
                    </a:srgbClr>
                  </a:outerShdw>
                </a:effectLst>
                <a:uLnTx/>
                <a:uFillTx/>
                <a:latin typeface="Myriad Pro Cond"/>
                <a:sym typeface="Helvetica Neue"/>
              </a:rPr>
              <a:t>    </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tr-TR" sz="2000" b="0" i="0" u="none" strike="noStrike" kern="0" cap="none" spc="0" normalizeH="0" baseline="0" noProof="0" dirty="0">
              <a:ln>
                <a:noFill/>
              </a:ln>
              <a:solidFill>
                <a:srgbClr val="D8AE63"/>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tr-TR" sz="2000" b="0" i="0" u="none" strike="noStrike" kern="0" cap="none" spc="0" normalizeH="0" baseline="0" noProof="0" dirty="0">
              <a:ln>
                <a:noFill/>
              </a:ln>
              <a:solidFill>
                <a:srgbClr val="D8AE63"/>
              </a:solidFill>
              <a:effectLst/>
              <a:uLnTx/>
              <a:uFillTx/>
              <a:latin typeface="Helvetica Neue"/>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tab pos="896938" algn="l"/>
              </a:tabLst>
              <a:defRPr/>
            </a:pPr>
            <a:r>
              <a:rPr kumimoji="0" lang="tr-TR" sz="4000" b="0" i="0" u="none" strike="noStrike" kern="0" cap="none" spc="0" normalizeH="0" baseline="0" noProof="0" dirty="0">
                <a:ln>
                  <a:noFill/>
                </a:ln>
                <a:solidFill>
                  <a:srgbClr val="D8AE63"/>
                </a:solidFill>
                <a:effectLst/>
                <a:uLnTx/>
                <a:uFillTx/>
                <a:latin typeface="Helvetica Neue"/>
                <a:sym typeface="Helvetica Neue"/>
              </a:rPr>
              <a:t>                </a:t>
            </a:r>
          </a:p>
        </p:txBody>
      </p:sp>
    </p:spTree>
    <p:extLst>
      <p:ext uri="{BB962C8B-B14F-4D97-AF65-F5344CB8AC3E}">
        <p14:creationId xmlns:p14="http://schemas.microsoft.com/office/powerpoint/2010/main" val="365634434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799979"/>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ea typeface="Myriad Pro Cond"/>
                <a:cs typeface="Myriad Pro Cond"/>
              </a:rPr>
              <a:t>MARKALAŞMA VE TASARIM DESTEKLERİ</a:t>
            </a:r>
          </a:p>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ea typeface="Myriad Pro Cond"/>
                <a:cs typeface="Myriad Pro Cond"/>
              </a:rPr>
              <a:t>DAİRE BAŞKANLIĞI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66927591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dirty="0"/>
              <a:t>BİRİM KİRA DESTEĞİ</a:t>
            </a:r>
          </a:p>
          <a:p>
            <a:pPr>
              <a:defRPr sz="4400" b="1">
                <a:solidFill>
                  <a:srgbClr val="D8AD65"/>
                </a:solidFill>
                <a:latin typeface="Myriad Pro Cond"/>
                <a:ea typeface="Myriad Pro Cond"/>
                <a:cs typeface="Myriad Pro Cond"/>
                <a:sym typeface="Myriad Pro Condensed"/>
              </a:defRPr>
            </a:pPr>
            <a:endParaRPr lang="tr-TR" dirty="0"/>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76781848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Rectangle"/>
          <p:cNvGrpSpPr/>
          <p:nvPr/>
        </p:nvGrpSpPr>
        <p:grpSpPr>
          <a:xfrm>
            <a:off x="4318127" y="3744871"/>
            <a:ext cx="9389327" cy="7080064"/>
            <a:chOff x="0" y="0"/>
            <a:chExt cx="11052295" cy="1969638"/>
          </a:xfrm>
        </p:grpSpPr>
        <p:sp>
          <p:nvSpPr>
            <p:cNvPr id="52" name="Rectangle"/>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53" name="Rectangle Rectangle" descr="Rectangle Rectangle"/>
            <p:cNvPicPr>
              <a:picLocks/>
            </p:cNvPicPr>
            <p:nvPr/>
          </p:nvPicPr>
          <p:blipFill>
            <a:blip r:embed="rId3"/>
            <a:stretch>
              <a:fillRect/>
            </a:stretch>
          </p:blipFill>
          <p:spPr>
            <a:xfrm>
              <a:off x="0" y="-1"/>
              <a:ext cx="11052296" cy="1969640"/>
            </a:xfrm>
            <a:prstGeom prst="rect">
              <a:avLst/>
            </a:prstGeom>
            <a:effectLst/>
          </p:spPr>
        </p:pic>
      </p:grpSp>
      <p:grpSp>
        <p:nvGrpSpPr>
          <p:cNvPr id="20" name="Group"/>
          <p:cNvGrpSpPr/>
          <p:nvPr/>
        </p:nvGrpSpPr>
        <p:grpSpPr>
          <a:xfrm>
            <a:off x="4965453" y="953881"/>
            <a:ext cx="15556672" cy="1394492"/>
            <a:chOff x="-12700" y="-12699"/>
            <a:chExt cx="12192954" cy="1394491"/>
          </a:xfrm>
        </p:grpSpPr>
        <p:grpSp>
          <p:nvGrpSpPr>
            <p:cNvPr id="21" name="Rectangle"/>
            <p:cNvGrpSpPr/>
            <p:nvPr/>
          </p:nvGrpSpPr>
          <p:grpSpPr>
            <a:xfrm>
              <a:off x="-12700" y="-12700"/>
              <a:ext cx="12192955" cy="1394492"/>
              <a:chOff x="0" y="0"/>
              <a:chExt cx="12192954" cy="1394491"/>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4" name="Rectangle Rectangle" descr="Rectangle Rectangle"/>
              <p:cNvPicPr>
                <a:picLocks/>
              </p:cNvPicPr>
              <p:nvPr/>
            </p:nvPicPr>
            <p:blipFill>
              <a:blip r:embed="rId4"/>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5">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6"/>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5">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6"/>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9" name="YENİ NESİL İHRACAT DESTEKLERİ"/>
          <p:cNvSpPr txBox="1"/>
          <p:nvPr/>
        </p:nvSpPr>
        <p:spPr>
          <a:xfrm>
            <a:off x="5479720" y="1040754"/>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latin typeface="Calibri" panose="020F0502020204030204" pitchFamily="34" charset="0"/>
                <a:cs typeface="Calibri" panose="020F0502020204030204" pitchFamily="34" charset="0"/>
              </a:rPr>
              <a:t>BİRİM KİRA DESTEĞİ</a:t>
            </a:r>
          </a:p>
        </p:txBody>
      </p:sp>
      <p:sp>
        <p:nvSpPr>
          <p:cNvPr id="44" name="İhracat desteklerimizi yeni bir bakış açısıyla kurguladık"/>
          <p:cNvSpPr txBox="1"/>
          <p:nvPr/>
        </p:nvSpPr>
        <p:spPr>
          <a:xfrm>
            <a:off x="11853188" y="2891065"/>
            <a:ext cx="9103365" cy="6249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endParaRPr dirty="0">
              <a:solidFill>
                <a:srgbClr val="ED3338"/>
              </a:solidFill>
              <a:sym typeface="Helvetica Neue"/>
            </a:endParaRPr>
          </a:p>
        </p:txBody>
      </p:sp>
      <p:sp>
        <p:nvSpPr>
          <p:cNvPr id="9" name="Dikdörtgen 8">
            <a:extLst>
              <a:ext uri="{FF2B5EF4-FFF2-40B4-BE49-F238E27FC236}">
                <a16:creationId xmlns:a16="http://schemas.microsoft.com/office/drawing/2014/main" id="{F4E09D94-5DE4-4F00-83E2-FA99A54B659C}"/>
              </a:ext>
            </a:extLst>
          </p:cNvPr>
          <p:cNvSpPr/>
          <p:nvPr/>
        </p:nvSpPr>
        <p:spPr>
          <a:xfrm>
            <a:off x="4434598" y="3893978"/>
            <a:ext cx="12192000" cy="5398144"/>
          </a:xfrm>
          <a:prstGeom prst="rect">
            <a:avLst/>
          </a:prstGeom>
        </p:spPr>
        <p:txBody>
          <a:bodyPr wrap="square">
            <a:spAutoFit/>
          </a:bodyPr>
          <a:lstStyle/>
          <a:p>
            <a:pPr algn="l"/>
            <a:r>
              <a:rPr lang="tr-TR" sz="2800" b="1" i="1" dirty="0">
                <a:solidFill>
                  <a:srgbClr val="D8AD65"/>
                </a:solidFill>
                <a:latin typeface="Myriad Pro Cond"/>
                <a:sym typeface="Myriad Pro Condensed"/>
              </a:rPr>
              <a:t>Birim;</a:t>
            </a:r>
          </a:p>
          <a:p>
            <a:pPr algn="l"/>
            <a:endParaRPr lang="tr-TR" sz="2800" b="1" i="1" dirty="0">
              <a:solidFill>
                <a:srgbClr val="D8AD65"/>
              </a:solidFill>
              <a:latin typeface="Myriad Pro Cond"/>
              <a:sym typeface="Myriad Pro Condensed"/>
            </a:endParaRPr>
          </a:p>
          <a:p>
            <a:pPr algn="l">
              <a:lnSpc>
                <a:spcPct val="150000"/>
              </a:lnSpc>
            </a:pPr>
            <a:r>
              <a:rPr lang="tr-TR" sz="2800" b="1" i="1" dirty="0">
                <a:solidFill>
                  <a:schemeClr val="bg1"/>
                </a:solidFill>
                <a:latin typeface="Myriad Pro Cond"/>
                <a:sym typeface="Myriad Pro Condensed"/>
              </a:rPr>
              <a:t>MAĞAZA</a:t>
            </a:r>
          </a:p>
          <a:p>
            <a:pPr algn="l">
              <a:lnSpc>
                <a:spcPct val="150000"/>
              </a:lnSpc>
            </a:pPr>
            <a:r>
              <a:rPr lang="tr-TR" sz="2800" b="1" i="1" dirty="0">
                <a:solidFill>
                  <a:schemeClr val="bg1"/>
                </a:solidFill>
                <a:latin typeface="Myriad Pro Cond"/>
                <a:sym typeface="Myriad Pro Condensed"/>
              </a:rPr>
              <a:t>DEPO</a:t>
            </a:r>
          </a:p>
          <a:p>
            <a:pPr algn="l">
              <a:lnSpc>
                <a:spcPct val="150000"/>
              </a:lnSpc>
            </a:pPr>
            <a:r>
              <a:rPr lang="tr-TR" sz="2800" b="1" i="1" dirty="0">
                <a:solidFill>
                  <a:schemeClr val="bg1"/>
                </a:solidFill>
                <a:latin typeface="Myriad Pro Cond"/>
                <a:sym typeface="Myriad Pro Condensed"/>
              </a:rPr>
              <a:t>OFİS/</a:t>
            </a:r>
            <a:r>
              <a:rPr lang="tr-TR" sz="2800" b="1" i="1" dirty="0">
                <a:solidFill>
                  <a:srgbClr val="FF0000"/>
                </a:solidFill>
                <a:latin typeface="Myriad Pro Cond"/>
                <a:sym typeface="Myriad Pro Condensed"/>
              </a:rPr>
              <a:t>PAYLAŞIMLI OFİS</a:t>
            </a:r>
          </a:p>
          <a:p>
            <a:pPr algn="l">
              <a:lnSpc>
                <a:spcPct val="150000"/>
              </a:lnSpc>
            </a:pPr>
            <a:r>
              <a:rPr lang="tr-TR" sz="2800" b="1" i="1" dirty="0">
                <a:solidFill>
                  <a:schemeClr val="bg1"/>
                </a:solidFill>
                <a:latin typeface="Myriad Pro Cond"/>
                <a:sym typeface="Myriad Pro Condensed"/>
              </a:rPr>
              <a:t>SERGİ/TEŞHİR SALONU</a:t>
            </a:r>
          </a:p>
          <a:p>
            <a:pPr algn="l">
              <a:lnSpc>
                <a:spcPct val="150000"/>
              </a:lnSpc>
            </a:pPr>
            <a:r>
              <a:rPr lang="tr-TR" sz="2800" b="1" i="1" dirty="0">
                <a:solidFill>
                  <a:schemeClr val="bg1"/>
                </a:solidFill>
                <a:latin typeface="Myriad Pro Cond"/>
                <a:sym typeface="Myriad Pro Condensed"/>
              </a:rPr>
              <a:t>ÜRÜN TEŞHİR SERASI/TARLASI </a:t>
            </a:r>
          </a:p>
          <a:p>
            <a:pPr algn="l">
              <a:lnSpc>
                <a:spcPct val="150000"/>
              </a:lnSpc>
            </a:pPr>
            <a:r>
              <a:rPr lang="tr-TR" sz="2800" b="1" i="1" dirty="0">
                <a:solidFill>
                  <a:schemeClr val="bg1"/>
                </a:solidFill>
                <a:latin typeface="Myriad Pro Cond"/>
                <a:sym typeface="Myriad Pro Condensed"/>
              </a:rPr>
              <a:t>REYON/RAF/DEKORASYONLU KÖŞE/KİOSK/STANT</a:t>
            </a:r>
          </a:p>
          <a:p>
            <a:pPr algn="l">
              <a:lnSpc>
                <a:spcPct val="150000"/>
              </a:lnSpc>
            </a:pPr>
            <a:r>
              <a:rPr lang="tr-TR" sz="2800" b="1" i="1" dirty="0">
                <a:solidFill>
                  <a:schemeClr val="bg1"/>
                </a:solidFill>
                <a:latin typeface="Myriad Pro Cond"/>
                <a:sym typeface="Myriad Pro Condensed"/>
              </a:rPr>
              <a:t>ÜZERİNE BİNA YAPILMAK ÜZERE KİRALANAN ARSAYI</a:t>
            </a:r>
          </a:p>
        </p:txBody>
      </p:sp>
      <p:sp>
        <p:nvSpPr>
          <p:cNvPr id="11" name="Dikdörtgen 10">
            <a:extLst>
              <a:ext uri="{FF2B5EF4-FFF2-40B4-BE49-F238E27FC236}">
                <a16:creationId xmlns:a16="http://schemas.microsoft.com/office/drawing/2014/main" id="{1F6B4029-E020-4B21-896B-B0B0A79D698B}"/>
              </a:ext>
            </a:extLst>
          </p:cNvPr>
          <p:cNvSpPr/>
          <p:nvPr/>
        </p:nvSpPr>
        <p:spPr>
          <a:xfrm>
            <a:off x="13757047" y="5590789"/>
            <a:ext cx="8212795" cy="1692771"/>
          </a:xfrm>
          <a:prstGeom prst="rect">
            <a:avLst/>
          </a:prstGeom>
        </p:spPr>
        <p:txBody>
          <a:bodyPr wrap="square">
            <a:spAutoFit/>
          </a:bodyPr>
          <a:lstStyle/>
          <a:p>
            <a:pPr algn="l"/>
            <a:r>
              <a:rPr lang="tr-TR" sz="2600" b="1" i="1" dirty="0">
                <a:solidFill>
                  <a:srgbClr val="D8AD65"/>
                </a:solidFill>
                <a:latin typeface="Myriad Pro Cond"/>
              </a:rPr>
              <a:t>Destek Miktarı: </a:t>
            </a:r>
            <a:r>
              <a:rPr lang="tr-TR" sz="2600" b="1" i="1" dirty="0">
                <a:solidFill>
                  <a:schemeClr val="bg1"/>
                </a:solidFill>
                <a:latin typeface="Myriad Pro Cond"/>
              </a:rPr>
              <a:t>Birim başına yıllık 2.000.000 ₺</a:t>
            </a:r>
          </a:p>
          <a:p>
            <a:pPr algn="l"/>
            <a:r>
              <a:rPr lang="tr-TR" sz="2600" b="1" i="1" dirty="0">
                <a:solidFill>
                  <a:srgbClr val="D8AD65"/>
                </a:solidFill>
                <a:latin typeface="Myriad Pro Cond"/>
              </a:rPr>
              <a:t>Destek Oranı : </a:t>
            </a:r>
            <a:r>
              <a:rPr lang="tr-TR" sz="2600" b="1" i="1" dirty="0">
                <a:solidFill>
                  <a:schemeClr val="bg1"/>
                </a:solidFill>
                <a:latin typeface="Myriad Pro Cond"/>
              </a:rPr>
              <a:t>%50/</a:t>
            </a:r>
            <a:r>
              <a:rPr lang="tr-TR" sz="2600" b="1" i="1" dirty="0">
                <a:solidFill>
                  <a:srgbClr val="FF0000"/>
                </a:solidFill>
                <a:latin typeface="Myriad Pro Cond"/>
              </a:rPr>
              <a:t>70+5</a:t>
            </a:r>
          </a:p>
          <a:p>
            <a:pPr algn="l"/>
            <a:r>
              <a:rPr lang="tr-TR" sz="2600" b="1" i="1" dirty="0">
                <a:solidFill>
                  <a:srgbClr val="D8AD65"/>
                </a:solidFill>
                <a:latin typeface="Myriad Pro Cond"/>
              </a:rPr>
              <a:t>Destek Süresi : </a:t>
            </a:r>
            <a:r>
              <a:rPr lang="tr-TR" sz="2600" b="1" i="1" dirty="0">
                <a:solidFill>
                  <a:schemeClr val="bg1"/>
                </a:solidFill>
                <a:latin typeface="Myriad Pro Cond"/>
              </a:rPr>
              <a:t>Ülke başına 4 Yıl /25 birim</a:t>
            </a:r>
          </a:p>
          <a:p>
            <a:pPr algn="l"/>
            <a:r>
              <a:rPr lang="tr-TR" sz="2600" b="1" i="1" dirty="0">
                <a:solidFill>
                  <a:srgbClr val="D8AD65"/>
                </a:solidFill>
                <a:latin typeface="Myriad Pro Cond"/>
              </a:rPr>
              <a:t>Faydalanıcı:</a:t>
            </a:r>
            <a:r>
              <a:rPr lang="tr-TR" sz="2600" b="1" i="1" dirty="0">
                <a:solidFill>
                  <a:schemeClr val="bg1"/>
                </a:solidFill>
                <a:latin typeface="Myriad Pro Cond"/>
              </a:rPr>
              <a:t> Şirketler</a:t>
            </a:r>
          </a:p>
        </p:txBody>
      </p:sp>
      <p:pic>
        <p:nvPicPr>
          <p:cNvPr id="48" name="Image" descr="Image">
            <a:extLst>
              <a:ext uri="{FF2B5EF4-FFF2-40B4-BE49-F238E27FC236}">
                <a16:creationId xmlns:a16="http://schemas.microsoft.com/office/drawing/2014/main" id="{CC8433A9-C2A8-4F5A-9782-283A730AFA46}"/>
              </a:ext>
            </a:extLst>
          </p:cNvPr>
          <p:cNvPicPr>
            <a:picLocks noChangeAspect="1"/>
          </p:cNvPicPr>
          <p:nvPr/>
        </p:nvPicPr>
        <p:blipFill>
          <a:blip r:embed="rId7"/>
          <a:stretch>
            <a:fillRect/>
          </a:stretch>
        </p:blipFill>
        <p:spPr>
          <a:xfrm>
            <a:off x="8487573" y="5199546"/>
            <a:ext cx="1661591" cy="1661654"/>
          </a:xfrm>
          <a:prstGeom prst="rect">
            <a:avLst/>
          </a:prstGeom>
          <a:ln w="3175" cap="flat">
            <a:noFill/>
            <a:miter lim="400000"/>
          </a:ln>
          <a:effectLst/>
        </p:spPr>
      </p:pic>
      <p:sp>
        <p:nvSpPr>
          <p:cNvPr id="12" name="Dikdörtgen 11">
            <a:extLst>
              <a:ext uri="{FF2B5EF4-FFF2-40B4-BE49-F238E27FC236}">
                <a16:creationId xmlns:a16="http://schemas.microsoft.com/office/drawing/2014/main" id="{36FFEF78-91FF-41B0-A128-8996F50F93D5}"/>
              </a:ext>
            </a:extLst>
          </p:cNvPr>
          <p:cNvSpPr/>
          <p:nvPr/>
        </p:nvSpPr>
        <p:spPr>
          <a:xfrm>
            <a:off x="8328267" y="5582805"/>
            <a:ext cx="1907430" cy="830997"/>
          </a:xfrm>
          <a:prstGeom prst="rect">
            <a:avLst/>
          </a:prstGeom>
        </p:spPr>
        <p:txBody>
          <a:bodyPr wrap="square">
            <a:spAutoFit/>
          </a:bodyPr>
          <a:lstStyle/>
          <a:p>
            <a:r>
              <a:rPr lang="tr-TR" sz="2400" b="1" dirty="0">
                <a:solidFill>
                  <a:srgbClr val="FFFFFF"/>
                </a:solidFill>
                <a:latin typeface="Myriad Pro Cond"/>
                <a:sym typeface="Myriad Pro Condensed"/>
              </a:rPr>
              <a:t>YENİ DESTEK</a:t>
            </a:r>
          </a:p>
        </p:txBody>
      </p:sp>
      <p:sp>
        <p:nvSpPr>
          <p:cNvPr id="14" name="Dikdörtgen 13">
            <a:extLst>
              <a:ext uri="{FF2B5EF4-FFF2-40B4-BE49-F238E27FC236}">
                <a16:creationId xmlns:a16="http://schemas.microsoft.com/office/drawing/2014/main" id="{EB117EE8-78BC-4901-A275-799DED3E4C07}"/>
              </a:ext>
            </a:extLst>
          </p:cNvPr>
          <p:cNvSpPr/>
          <p:nvPr/>
        </p:nvSpPr>
        <p:spPr>
          <a:xfrm>
            <a:off x="3982903" y="11361688"/>
            <a:ext cx="18824944" cy="1077218"/>
          </a:xfrm>
          <a:prstGeom prst="rect">
            <a:avLst/>
          </a:prstGeom>
        </p:spPr>
        <p:txBody>
          <a:bodyPr wrap="square">
            <a:spAutoFit/>
          </a:bodyPr>
          <a:lstStyle/>
          <a:p>
            <a:r>
              <a:rPr lang="tr-TR" sz="3200" b="1" i="1" dirty="0">
                <a:solidFill>
                  <a:schemeClr val="bg1"/>
                </a:solidFill>
                <a:latin typeface="Myriad Pro Cond"/>
              </a:rPr>
              <a:t>Uzun dönemli kiralanmasına karşın belirli dönemlerde ürün sergileme amacıyla kullanılan sergi/teşhir salonu destek kapsamında değerlendirilecek.</a:t>
            </a:r>
          </a:p>
        </p:txBody>
      </p:sp>
      <p:sp>
        <p:nvSpPr>
          <p:cNvPr id="15" name="Dikdörtgen 14">
            <a:extLst>
              <a:ext uri="{FF2B5EF4-FFF2-40B4-BE49-F238E27FC236}">
                <a16:creationId xmlns:a16="http://schemas.microsoft.com/office/drawing/2014/main" id="{8F19CA6D-ACBD-41D0-AB52-3309A381B1EE}"/>
              </a:ext>
            </a:extLst>
          </p:cNvPr>
          <p:cNvSpPr/>
          <p:nvPr/>
        </p:nvSpPr>
        <p:spPr>
          <a:xfrm>
            <a:off x="4063900" y="3133431"/>
            <a:ext cx="9632766" cy="584775"/>
          </a:xfrm>
          <a:prstGeom prst="rect">
            <a:avLst/>
          </a:prstGeom>
        </p:spPr>
        <p:txBody>
          <a:bodyPr wrap="none">
            <a:spAutoFit/>
          </a:bodyPr>
          <a:lstStyle/>
          <a:p>
            <a:r>
              <a:rPr lang="tr-TR" sz="3200" b="1" dirty="0">
                <a:solidFill>
                  <a:srgbClr val="ED3338"/>
                </a:solidFill>
                <a:latin typeface="Myriad Pro Cond"/>
                <a:sym typeface="Myriad Pro Condensed"/>
              </a:rPr>
              <a:t>İhracat Destekleri Hakkında Karar Kapsamında</a:t>
            </a:r>
            <a:r>
              <a:rPr lang="tr-TR" sz="3200" b="1" dirty="0">
                <a:solidFill>
                  <a:srgbClr val="ED3338"/>
                </a:solidFill>
                <a:latin typeface="Myriad Pro Cond"/>
              </a:rPr>
              <a:t>;</a:t>
            </a:r>
          </a:p>
        </p:txBody>
      </p:sp>
      <p:sp>
        <p:nvSpPr>
          <p:cNvPr id="18" name="Dikdörtgen 17">
            <a:extLst>
              <a:ext uri="{FF2B5EF4-FFF2-40B4-BE49-F238E27FC236}">
                <a16:creationId xmlns:a16="http://schemas.microsoft.com/office/drawing/2014/main" id="{65F141A6-41DA-4370-9BED-04C3DA8C5804}"/>
              </a:ext>
            </a:extLst>
          </p:cNvPr>
          <p:cNvSpPr/>
          <p:nvPr/>
        </p:nvSpPr>
        <p:spPr>
          <a:xfrm>
            <a:off x="11596629" y="9599772"/>
            <a:ext cx="1972015" cy="523220"/>
          </a:xfrm>
          <a:prstGeom prst="rect">
            <a:avLst/>
          </a:prstGeom>
        </p:spPr>
        <p:txBody>
          <a:bodyPr wrap="none">
            <a:spAutoFit/>
          </a:bodyPr>
          <a:lstStyle/>
          <a:p>
            <a:pPr algn="l"/>
            <a:r>
              <a:rPr lang="tr-TR" sz="2800" b="1" i="1" dirty="0">
                <a:solidFill>
                  <a:srgbClr val="D8AD65"/>
                </a:solidFill>
                <a:latin typeface="Myriad Pro Cond"/>
              </a:rPr>
              <a:t>ifade eder.</a:t>
            </a:r>
          </a:p>
        </p:txBody>
      </p:sp>
      <p:pic>
        <p:nvPicPr>
          <p:cNvPr id="37" name="Image" descr="Image">
            <a:extLst>
              <a:ext uri="{FF2B5EF4-FFF2-40B4-BE49-F238E27FC236}">
                <a16:creationId xmlns:a16="http://schemas.microsoft.com/office/drawing/2014/main" id="{A5F16235-0877-4FEA-9125-FDDA7F6CADCC}"/>
              </a:ext>
            </a:extLst>
          </p:cNvPr>
          <p:cNvPicPr>
            <a:picLocks noChangeAspect="1"/>
          </p:cNvPicPr>
          <p:nvPr/>
        </p:nvPicPr>
        <p:blipFill>
          <a:blip r:embed="rId7"/>
          <a:stretch>
            <a:fillRect/>
          </a:stretch>
        </p:blipFill>
        <p:spPr>
          <a:xfrm>
            <a:off x="2275966" y="10825694"/>
            <a:ext cx="1661591" cy="1661654"/>
          </a:xfrm>
          <a:prstGeom prst="rect">
            <a:avLst/>
          </a:prstGeom>
          <a:ln w="3175" cap="flat">
            <a:noFill/>
            <a:miter lim="400000"/>
          </a:ln>
          <a:effectLst/>
        </p:spPr>
      </p:pic>
      <p:sp>
        <p:nvSpPr>
          <p:cNvPr id="38" name="Dikdörtgen 37">
            <a:extLst>
              <a:ext uri="{FF2B5EF4-FFF2-40B4-BE49-F238E27FC236}">
                <a16:creationId xmlns:a16="http://schemas.microsoft.com/office/drawing/2014/main" id="{18A7D963-3B2D-465D-A4F3-9B9000592778}"/>
              </a:ext>
            </a:extLst>
          </p:cNvPr>
          <p:cNvSpPr/>
          <p:nvPr/>
        </p:nvSpPr>
        <p:spPr>
          <a:xfrm>
            <a:off x="2163129" y="11211412"/>
            <a:ext cx="1907430" cy="830997"/>
          </a:xfrm>
          <a:prstGeom prst="rect">
            <a:avLst/>
          </a:prstGeom>
        </p:spPr>
        <p:txBody>
          <a:bodyPr wrap="square">
            <a:spAutoFit/>
          </a:bodyPr>
          <a:lstStyle/>
          <a:p>
            <a:r>
              <a:rPr lang="tr-TR" sz="2400" b="1" dirty="0">
                <a:solidFill>
                  <a:srgbClr val="FFFFFF"/>
                </a:solidFill>
                <a:latin typeface="Myriad Pro Cond"/>
                <a:sym typeface="Myriad Pro Condensed"/>
              </a:rPr>
              <a:t>YENİ</a:t>
            </a:r>
            <a:r>
              <a:rPr lang="tr-TR" sz="1600" b="1" dirty="0">
                <a:solidFill>
                  <a:srgbClr val="FFFFFF"/>
                </a:solidFill>
                <a:latin typeface="Myriad Pro Cond"/>
                <a:sym typeface="Myriad Pro Condensed"/>
              </a:rPr>
              <a:t> </a:t>
            </a:r>
            <a:r>
              <a:rPr lang="tr-TR" sz="2400" b="1" dirty="0">
                <a:solidFill>
                  <a:srgbClr val="FFFFFF"/>
                </a:solidFill>
                <a:latin typeface="Myriad Pro Cond"/>
                <a:sym typeface="Myriad Pro Condensed"/>
              </a:rPr>
              <a:t>DESTEK</a:t>
            </a:r>
          </a:p>
        </p:txBody>
      </p:sp>
    </p:spTree>
    <p:extLst>
      <p:ext uri="{BB962C8B-B14F-4D97-AF65-F5344CB8AC3E}">
        <p14:creationId xmlns:p14="http://schemas.microsoft.com/office/powerpoint/2010/main" val="263188244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dirty="0"/>
              <a:t>TANITIM DESTEĞİ</a:t>
            </a:r>
          </a:p>
          <a:p>
            <a:pPr>
              <a:defRPr sz="4400" b="1">
                <a:solidFill>
                  <a:srgbClr val="D8AD65"/>
                </a:solidFill>
                <a:latin typeface="Myriad Pro Cond"/>
                <a:ea typeface="Myriad Pro Cond"/>
                <a:cs typeface="Myriad Pro Cond"/>
                <a:sym typeface="Myriad Pro Condensed"/>
              </a:defRPr>
            </a:pPr>
            <a:endParaRPr lang="tr-TR" dirty="0"/>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64075301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Rectangle">
            <a:extLst>
              <a:ext uri="{FF2B5EF4-FFF2-40B4-BE49-F238E27FC236}">
                <a16:creationId xmlns:a16="http://schemas.microsoft.com/office/drawing/2014/main" id="{5FFFA1D7-911D-4B79-B8B0-D61E56252ACF}"/>
              </a:ext>
            </a:extLst>
          </p:cNvPr>
          <p:cNvGrpSpPr/>
          <p:nvPr/>
        </p:nvGrpSpPr>
        <p:grpSpPr>
          <a:xfrm>
            <a:off x="13509444" y="3743527"/>
            <a:ext cx="7470497" cy="6086279"/>
            <a:chOff x="0" y="0"/>
            <a:chExt cx="11052295" cy="1969638"/>
          </a:xfrm>
        </p:grpSpPr>
        <p:sp>
          <p:nvSpPr>
            <p:cNvPr id="47" name="Rectangle">
              <a:extLst>
                <a:ext uri="{FF2B5EF4-FFF2-40B4-BE49-F238E27FC236}">
                  <a16:creationId xmlns:a16="http://schemas.microsoft.com/office/drawing/2014/main" id="{FDC0FABC-4CAB-4D62-B1E0-22EC62923BF9}"/>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9" name="Rectangle Rectangle" descr="Rectangle Rectangle">
              <a:extLst>
                <a:ext uri="{FF2B5EF4-FFF2-40B4-BE49-F238E27FC236}">
                  <a16:creationId xmlns:a16="http://schemas.microsoft.com/office/drawing/2014/main" id="{2AF7C49B-66AC-41EC-846C-BA97384BA69E}"/>
                </a:ext>
              </a:extLst>
            </p:cNvPr>
            <p:cNvPicPr>
              <a:picLocks/>
            </p:cNvPicPr>
            <p:nvPr/>
          </p:nvPicPr>
          <p:blipFill>
            <a:blip r:embed="rId3"/>
            <a:stretch>
              <a:fillRect/>
            </a:stretch>
          </p:blipFill>
          <p:spPr>
            <a:xfrm>
              <a:off x="0" y="-1"/>
              <a:ext cx="11052296" cy="1969640"/>
            </a:xfrm>
            <a:prstGeom prst="rect">
              <a:avLst/>
            </a:prstGeom>
            <a:effectLst/>
          </p:spPr>
        </p:pic>
      </p:grpSp>
      <p:grpSp>
        <p:nvGrpSpPr>
          <p:cNvPr id="50" name="Rectangle"/>
          <p:cNvGrpSpPr/>
          <p:nvPr/>
        </p:nvGrpSpPr>
        <p:grpSpPr>
          <a:xfrm>
            <a:off x="4246477" y="3743528"/>
            <a:ext cx="9096300" cy="6086272"/>
            <a:chOff x="0" y="0"/>
            <a:chExt cx="11052295" cy="1969638"/>
          </a:xfrm>
        </p:grpSpPr>
        <p:sp>
          <p:nvSpPr>
            <p:cNvPr id="52" name="Rectangle"/>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53" name="Rectangle Rectangle" descr="Rectangle Rectangle"/>
            <p:cNvPicPr>
              <a:picLocks/>
            </p:cNvPicPr>
            <p:nvPr/>
          </p:nvPicPr>
          <p:blipFill>
            <a:blip r:embed="rId3"/>
            <a:stretch>
              <a:fillRect/>
            </a:stretch>
          </p:blipFill>
          <p:spPr>
            <a:xfrm>
              <a:off x="0" y="-1"/>
              <a:ext cx="11052296" cy="1969640"/>
            </a:xfrm>
            <a:prstGeom prst="rect">
              <a:avLst/>
            </a:prstGeom>
            <a:effectLst/>
          </p:spPr>
        </p:pic>
      </p:grpSp>
      <p:grpSp>
        <p:nvGrpSpPr>
          <p:cNvPr id="20" name="Group"/>
          <p:cNvGrpSpPr/>
          <p:nvPr/>
        </p:nvGrpSpPr>
        <p:grpSpPr>
          <a:xfrm>
            <a:off x="4965453" y="953881"/>
            <a:ext cx="15556672" cy="1394492"/>
            <a:chOff x="-12700" y="-12699"/>
            <a:chExt cx="12192954" cy="1394491"/>
          </a:xfrm>
        </p:grpSpPr>
        <p:grpSp>
          <p:nvGrpSpPr>
            <p:cNvPr id="21" name="Rectangle"/>
            <p:cNvGrpSpPr/>
            <p:nvPr/>
          </p:nvGrpSpPr>
          <p:grpSpPr>
            <a:xfrm>
              <a:off x="-12700" y="-12700"/>
              <a:ext cx="12192955" cy="1394492"/>
              <a:chOff x="0" y="0"/>
              <a:chExt cx="12192954" cy="1394491"/>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4" name="Rectangle Rectangle" descr="Rectangle Rectangle"/>
              <p:cNvPicPr>
                <a:picLocks/>
              </p:cNvPicPr>
              <p:nvPr/>
            </p:nvPicPr>
            <p:blipFill>
              <a:blip r:embed="rId4"/>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5">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6"/>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5">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6"/>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9" name="YENİ NESİL İHRACAT DESTEKLERİ"/>
          <p:cNvSpPr txBox="1"/>
          <p:nvPr/>
        </p:nvSpPr>
        <p:spPr>
          <a:xfrm>
            <a:off x="5479720" y="1040754"/>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latin typeface="Calibri" panose="020F0502020204030204" pitchFamily="34" charset="0"/>
                <a:cs typeface="Calibri" panose="020F0502020204030204" pitchFamily="34" charset="0"/>
              </a:rPr>
              <a:t>TANITIM DESTEĞİ</a:t>
            </a:r>
          </a:p>
        </p:txBody>
      </p:sp>
      <p:sp>
        <p:nvSpPr>
          <p:cNvPr id="9" name="Dikdörtgen 8">
            <a:extLst>
              <a:ext uri="{FF2B5EF4-FFF2-40B4-BE49-F238E27FC236}">
                <a16:creationId xmlns:a16="http://schemas.microsoft.com/office/drawing/2014/main" id="{F4E09D94-5DE4-4F00-83E2-FA99A54B659C}"/>
              </a:ext>
            </a:extLst>
          </p:cNvPr>
          <p:cNvSpPr/>
          <p:nvPr/>
        </p:nvSpPr>
        <p:spPr>
          <a:xfrm>
            <a:off x="4231757" y="4618375"/>
            <a:ext cx="12192000" cy="5262979"/>
          </a:xfrm>
          <a:prstGeom prst="rect">
            <a:avLst/>
          </a:prstGeom>
        </p:spPr>
        <p:txBody>
          <a:bodyPr wrap="square">
            <a:spAutoFit/>
          </a:bodyPr>
          <a:lstStyle/>
          <a:p>
            <a:pPr algn="l"/>
            <a:r>
              <a:rPr lang="tr-TR" sz="2800" b="1" i="1" dirty="0">
                <a:solidFill>
                  <a:schemeClr val="bg1"/>
                </a:solidFill>
                <a:latin typeface="Myriad Pro Cond"/>
                <a:sym typeface="Myriad Pro Condensed"/>
              </a:rPr>
              <a:t>TV ve RADYO </a:t>
            </a:r>
          </a:p>
          <a:p>
            <a:pPr algn="l"/>
            <a:endParaRPr lang="tr-TR" sz="2800" b="1" i="1" dirty="0">
              <a:solidFill>
                <a:schemeClr val="bg1"/>
              </a:solidFill>
              <a:latin typeface="Myriad Pro Cond"/>
              <a:sym typeface="Myriad Pro Condensed"/>
            </a:endParaRPr>
          </a:p>
          <a:p>
            <a:pPr algn="l"/>
            <a:r>
              <a:rPr lang="tr-TR" sz="2800" b="1" i="1" dirty="0">
                <a:solidFill>
                  <a:schemeClr val="bg1"/>
                </a:solidFill>
                <a:latin typeface="Myriad Pro Cond"/>
                <a:sym typeface="Myriad Pro Condensed"/>
              </a:rPr>
              <a:t>İNTERNET</a:t>
            </a:r>
          </a:p>
          <a:p>
            <a:pPr algn="l"/>
            <a:endParaRPr lang="tr-TR" sz="2800" b="1" i="1" dirty="0">
              <a:solidFill>
                <a:schemeClr val="bg1"/>
              </a:solidFill>
              <a:latin typeface="Myriad Pro Cond"/>
              <a:sym typeface="Myriad Pro Condensed"/>
            </a:endParaRPr>
          </a:p>
          <a:p>
            <a:pPr algn="l"/>
            <a:r>
              <a:rPr lang="tr-TR" sz="2800" b="1" i="1" dirty="0">
                <a:solidFill>
                  <a:schemeClr val="bg1"/>
                </a:solidFill>
                <a:latin typeface="Myriad Pro Cond"/>
                <a:sym typeface="Myriad Pro Condensed"/>
              </a:rPr>
              <a:t>BASILI TANITIM</a:t>
            </a:r>
          </a:p>
          <a:p>
            <a:pPr algn="l"/>
            <a:endParaRPr lang="tr-TR" sz="2800" b="1" i="1" dirty="0">
              <a:solidFill>
                <a:schemeClr val="bg1"/>
              </a:solidFill>
              <a:latin typeface="Myriad Pro Cond"/>
              <a:sym typeface="Myriad Pro Condensed"/>
            </a:endParaRPr>
          </a:p>
          <a:p>
            <a:pPr algn="l"/>
            <a:r>
              <a:rPr lang="tr-TR" sz="2800" b="1" i="1" dirty="0">
                <a:solidFill>
                  <a:schemeClr val="bg1"/>
                </a:solidFill>
                <a:latin typeface="Myriad Pro Cond"/>
                <a:sym typeface="Myriad Pro Condensed"/>
              </a:rPr>
              <a:t>İÇ VE DIŞ MEKANLARDA GERÇEKLEŞTİRİLEN TANITIM</a:t>
            </a:r>
          </a:p>
          <a:p>
            <a:pPr algn="l"/>
            <a:r>
              <a:rPr lang="tr-TR" sz="2800" b="1" i="1" dirty="0">
                <a:solidFill>
                  <a:schemeClr val="bg1"/>
                </a:solidFill>
                <a:latin typeface="Myriad Pro Cond"/>
                <a:sym typeface="Myriad Pro Condensed"/>
              </a:rPr>
              <a:t> </a:t>
            </a:r>
          </a:p>
          <a:p>
            <a:pPr algn="l"/>
            <a:r>
              <a:rPr lang="tr-TR" sz="2800" b="1" i="1" dirty="0">
                <a:solidFill>
                  <a:schemeClr val="bg1"/>
                </a:solidFill>
                <a:latin typeface="Myriad Pro Cond"/>
                <a:sym typeface="Myriad Pro Condensed"/>
              </a:rPr>
              <a:t>ÖZEL TANITIM GİDERLERİ</a:t>
            </a:r>
          </a:p>
          <a:p>
            <a:pPr algn="l"/>
            <a:endParaRPr lang="tr-TR" sz="2800" b="1" i="1" dirty="0">
              <a:solidFill>
                <a:schemeClr val="bg1"/>
              </a:solidFill>
              <a:latin typeface="Myriad Pro Cond"/>
              <a:sym typeface="Myriad Pro Condensed"/>
            </a:endParaRPr>
          </a:p>
          <a:p>
            <a:pPr algn="l"/>
            <a:r>
              <a:rPr lang="tr-TR" sz="2800" b="1" i="1" dirty="0">
                <a:solidFill>
                  <a:schemeClr val="bg1"/>
                </a:solidFill>
                <a:latin typeface="Myriad Pro Cond"/>
                <a:sym typeface="Myriad Pro Condensed"/>
              </a:rPr>
              <a:t>DİĞER TANITIM HARCAMALARI</a:t>
            </a:r>
          </a:p>
          <a:p>
            <a:pPr algn="l"/>
            <a:endParaRPr lang="tr-TR" sz="2800" b="1" i="1" dirty="0">
              <a:solidFill>
                <a:schemeClr val="bg1"/>
              </a:solidFill>
              <a:latin typeface="Myriad Pro Cond"/>
              <a:sym typeface="Myriad Pro Condensed"/>
            </a:endParaRPr>
          </a:p>
        </p:txBody>
      </p:sp>
      <p:sp>
        <p:nvSpPr>
          <p:cNvPr id="11" name="Dikdörtgen 10">
            <a:extLst>
              <a:ext uri="{FF2B5EF4-FFF2-40B4-BE49-F238E27FC236}">
                <a16:creationId xmlns:a16="http://schemas.microsoft.com/office/drawing/2014/main" id="{1F6B4029-E020-4B21-896B-B0B0A79D698B}"/>
              </a:ext>
            </a:extLst>
          </p:cNvPr>
          <p:cNvSpPr/>
          <p:nvPr/>
        </p:nvSpPr>
        <p:spPr>
          <a:xfrm>
            <a:off x="13784764" y="4021633"/>
            <a:ext cx="7366146" cy="3693319"/>
          </a:xfrm>
          <a:prstGeom prst="rect">
            <a:avLst/>
          </a:prstGeom>
        </p:spPr>
        <p:txBody>
          <a:bodyPr wrap="square">
            <a:spAutoFit/>
          </a:bodyPr>
          <a:lstStyle/>
          <a:p>
            <a:pPr algn="l"/>
            <a:r>
              <a:rPr lang="tr-TR" sz="2600" b="1" i="1" dirty="0">
                <a:solidFill>
                  <a:srgbClr val="D8AD65"/>
                </a:solidFill>
                <a:latin typeface="Myriad Pro Cond"/>
              </a:rPr>
              <a:t>Birime Bağlı Tanıtım Desteği</a:t>
            </a:r>
          </a:p>
          <a:p>
            <a:pPr algn="l"/>
            <a:endParaRPr lang="tr-TR" sz="2600" b="1" i="1" dirty="0">
              <a:solidFill>
                <a:srgbClr val="D8AD65"/>
              </a:solidFill>
              <a:latin typeface="Myriad Pro Cond"/>
            </a:endParaRPr>
          </a:p>
          <a:p>
            <a:pPr algn="l"/>
            <a:r>
              <a:rPr lang="tr-TR" sz="2600" b="1" i="1" dirty="0">
                <a:solidFill>
                  <a:srgbClr val="D8AD65"/>
                </a:solidFill>
                <a:latin typeface="Myriad Pro Cond"/>
              </a:rPr>
              <a:t>Destek Miktarı </a:t>
            </a:r>
            <a:r>
              <a:rPr lang="tr-TR" altLang="tr-TR" sz="2600" b="1" i="1" dirty="0">
                <a:solidFill>
                  <a:schemeClr val="bg1"/>
                </a:solidFill>
                <a:latin typeface="Myriad Pro Cond"/>
              </a:rPr>
              <a:t>2.500.000 </a:t>
            </a:r>
            <a:r>
              <a:rPr lang="tr-TR" sz="2600" b="1" i="1" dirty="0">
                <a:solidFill>
                  <a:schemeClr val="bg1"/>
                </a:solidFill>
                <a:latin typeface="Myriad Pro Cond"/>
              </a:rPr>
              <a:t>₺ </a:t>
            </a:r>
            <a:r>
              <a:rPr lang="tr-TR" altLang="tr-TR" sz="2600" b="1" i="1" dirty="0">
                <a:solidFill>
                  <a:schemeClr val="bg1"/>
                </a:solidFill>
                <a:latin typeface="Myriad Pro Cond"/>
              </a:rPr>
              <a:t>/Yıl/Her Bir Ülke</a:t>
            </a:r>
          </a:p>
          <a:p>
            <a:pPr algn="l"/>
            <a:r>
              <a:rPr lang="tr-TR" sz="2600" b="1" i="1" dirty="0">
                <a:solidFill>
                  <a:srgbClr val="D8AD65"/>
                </a:solidFill>
                <a:latin typeface="Myriad Pro Cond"/>
              </a:rPr>
              <a:t>Destek Oranı : </a:t>
            </a:r>
            <a:r>
              <a:rPr lang="tr-TR" sz="2600" b="1" i="1" dirty="0">
                <a:solidFill>
                  <a:schemeClr val="bg1"/>
                </a:solidFill>
                <a:latin typeface="Myriad Pro Cond"/>
              </a:rPr>
              <a:t>% 50/</a:t>
            </a:r>
            <a:r>
              <a:rPr lang="tr-TR" sz="2600" b="1" i="1" dirty="0">
                <a:solidFill>
                  <a:srgbClr val="FF0000"/>
                </a:solidFill>
                <a:latin typeface="Myriad Pro Cond"/>
              </a:rPr>
              <a:t>70+5</a:t>
            </a:r>
          </a:p>
          <a:p>
            <a:pPr algn="l"/>
            <a:r>
              <a:rPr lang="tr-TR" sz="2600" b="1" i="1" dirty="0">
                <a:solidFill>
                  <a:srgbClr val="D8AD65"/>
                </a:solidFill>
                <a:latin typeface="Myriad Pro Cond"/>
              </a:rPr>
              <a:t>Destek Süresi: </a:t>
            </a:r>
            <a:r>
              <a:rPr lang="tr-TR" sz="2600" b="1" i="1" dirty="0">
                <a:solidFill>
                  <a:schemeClr val="bg1"/>
                </a:solidFill>
                <a:latin typeface="Myriad Pro Cond"/>
              </a:rPr>
              <a:t>4 Yıl</a:t>
            </a:r>
          </a:p>
          <a:p>
            <a:pPr algn="l"/>
            <a:r>
              <a:rPr lang="tr-TR" sz="2600" b="1" i="1" dirty="0">
                <a:solidFill>
                  <a:srgbClr val="D8AD65"/>
                </a:solidFill>
                <a:latin typeface="Myriad Pro Cond"/>
              </a:rPr>
              <a:t>Faydalanıcı: </a:t>
            </a:r>
            <a:r>
              <a:rPr lang="tr-TR" sz="2600" b="1" i="1" dirty="0">
                <a:solidFill>
                  <a:schemeClr val="bg1"/>
                </a:solidFill>
                <a:latin typeface="Myriad Pro Cond"/>
              </a:rPr>
              <a:t>Şirketler</a:t>
            </a:r>
          </a:p>
          <a:p>
            <a:endParaRPr lang="tr-TR" sz="2600" b="1" i="1" dirty="0">
              <a:solidFill>
                <a:schemeClr val="bg1"/>
              </a:solidFill>
              <a:latin typeface="Myriad Pro Cond"/>
            </a:endParaRPr>
          </a:p>
          <a:p>
            <a:endParaRPr lang="tr-TR" sz="2600" b="1" i="1" dirty="0">
              <a:solidFill>
                <a:schemeClr val="bg1"/>
              </a:solidFill>
              <a:latin typeface="Myriad Pro Cond"/>
            </a:endParaRPr>
          </a:p>
          <a:p>
            <a:endParaRPr lang="tr-TR" sz="2600" b="1" i="1" dirty="0">
              <a:solidFill>
                <a:schemeClr val="bg1"/>
              </a:solidFill>
              <a:latin typeface="Myriad Pro Cond"/>
            </a:endParaRPr>
          </a:p>
        </p:txBody>
      </p:sp>
      <p:sp>
        <p:nvSpPr>
          <p:cNvPr id="2" name="Dikdörtgen 1">
            <a:extLst>
              <a:ext uri="{FF2B5EF4-FFF2-40B4-BE49-F238E27FC236}">
                <a16:creationId xmlns:a16="http://schemas.microsoft.com/office/drawing/2014/main" id="{53D2349B-7F87-4C43-9944-92564B1C5686}"/>
              </a:ext>
            </a:extLst>
          </p:cNvPr>
          <p:cNvSpPr/>
          <p:nvPr/>
        </p:nvSpPr>
        <p:spPr>
          <a:xfrm>
            <a:off x="4297688" y="3893708"/>
            <a:ext cx="4785284" cy="584775"/>
          </a:xfrm>
          <a:prstGeom prst="rect">
            <a:avLst/>
          </a:prstGeom>
        </p:spPr>
        <p:txBody>
          <a:bodyPr wrap="none">
            <a:spAutoFit/>
          </a:bodyPr>
          <a:lstStyle/>
          <a:p>
            <a:r>
              <a:rPr lang="tr-TR" sz="3200" b="1" dirty="0">
                <a:solidFill>
                  <a:srgbClr val="D8AD65"/>
                </a:solidFill>
                <a:latin typeface="Myriad Pro Cond"/>
              </a:rPr>
              <a:t>Desteklenen Faaliyetler;</a:t>
            </a:r>
          </a:p>
        </p:txBody>
      </p:sp>
      <p:sp>
        <p:nvSpPr>
          <p:cNvPr id="3" name="Dikdörtgen 2">
            <a:extLst>
              <a:ext uri="{FF2B5EF4-FFF2-40B4-BE49-F238E27FC236}">
                <a16:creationId xmlns:a16="http://schemas.microsoft.com/office/drawing/2014/main" id="{814898DA-B160-4FAE-96DE-78EBE03A4DD4}"/>
              </a:ext>
            </a:extLst>
          </p:cNvPr>
          <p:cNvSpPr/>
          <p:nvPr/>
        </p:nvSpPr>
        <p:spPr>
          <a:xfrm>
            <a:off x="13784764" y="6986991"/>
            <a:ext cx="12192000" cy="2893100"/>
          </a:xfrm>
          <a:prstGeom prst="rect">
            <a:avLst/>
          </a:prstGeom>
        </p:spPr>
        <p:txBody>
          <a:bodyPr>
            <a:spAutoFit/>
          </a:bodyPr>
          <a:lstStyle/>
          <a:p>
            <a:pPr algn="l"/>
            <a:r>
              <a:rPr lang="tr-TR" sz="2600" b="1" i="1" dirty="0">
                <a:solidFill>
                  <a:srgbClr val="D8AD65"/>
                </a:solidFill>
                <a:latin typeface="Myriad Pro Cond"/>
              </a:rPr>
              <a:t>Marka Tesciline Bağlı Tanıtım Desteği</a:t>
            </a:r>
          </a:p>
          <a:p>
            <a:pPr algn="l"/>
            <a:endParaRPr lang="tr-TR" sz="2600" b="1" i="1" dirty="0">
              <a:solidFill>
                <a:srgbClr val="D8AD65"/>
              </a:solidFill>
              <a:latin typeface="Myriad Pro Cond"/>
            </a:endParaRPr>
          </a:p>
          <a:p>
            <a:pPr algn="l"/>
            <a:r>
              <a:rPr lang="tr-TR" sz="2600" b="1" i="1" dirty="0">
                <a:solidFill>
                  <a:srgbClr val="D8AD65"/>
                </a:solidFill>
                <a:latin typeface="Myriad Pro Cond"/>
              </a:rPr>
              <a:t>Destek Miktarı </a:t>
            </a:r>
            <a:r>
              <a:rPr lang="tr-TR" sz="2600" b="1" i="1" dirty="0">
                <a:solidFill>
                  <a:schemeClr val="bg1"/>
                </a:solidFill>
                <a:latin typeface="Myriad Pro Cond"/>
              </a:rPr>
              <a:t>4.0</a:t>
            </a:r>
            <a:r>
              <a:rPr lang="tr-TR" altLang="tr-TR" sz="2600" b="1" i="1" dirty="0">
                <a:solidFill>
                  <a:schemeClr val="bg1"/>
                </a:solidFill>
                <a:latin typeface="Myriad Pro Cond"/>
              </a:rPr>
              <a:t>00.000 </a:t>
            </a:r>
            <a:r>
              <a:rPr lang="tr-TR" sz="2600" b="1" i="1" dirty="0">
                <a:solidFill>
                  <a:schemeClr val="bg1"/>
                </a:solidFill>
                <a:latin typeface="Myriad Pro Cond"/>
              </a:rPr>
              <a:t>₺ /Yıl</a:t>
            </a:r>
            <a:endParaRPr lang="tr-TR" altLang="tr-TR" sz="2600" b="1" i="1" dirty="0">
              <a:solidFill>
                <a:schemeClr val="bg1"/>
              </a:solidFill>
              <a:latin typeface="Myriad Pro Cond"/>
            </a:endParaRPr>
          </a:p>
          <a:p>
            <a:pPr algn="l"/>
            <a:r>
              <a:rPr lang="tr-TR" sz="2600" b="1" i="1" dirty="0">
                <a:solidFill>
                  <a:srgbClr val="D8AD65"/>
                </a:solidFill>
                <a:latin typeface="Myriad Pro Cond"/>
              </a:rPr>
              <a:t>Destek Oranı : </a:t>
            </a:r>
            <a:r>
              <a:rPr lang="tr-TR" sz="2600" b="1" i="1" dirty="0">
                <a:solidFill>
                  <a:schemeClr val="bg1"/>
                </a:solidFill>
                <a:latin typeface="Myriad Pro Cond"/>
              </a:rPr>
              <a:t>% 50/</a:t>
            </a:r>
            <a:r>
              <a:rPr lang="tr-TR" sz="2600" b="1" i="1" dirty="0">
                <a:solidFill>
                  <a:srgbClr val="FF0000"/>
                </a:solidFill>
                <a:latin typeface="Myriad Pro Cond"/>
              </a:rPr>
              <a:t>70+5</a:t>
            </a:r>
          </a:p>
          <a:p>
            <a:pPr algn="l"/>
            <a:r>
              <a:rPr lang="tr-TR" sz="2600" b="1" i="1" dirty="0">
                <a:solidFill>
                  <a:srgbClr val="D8AD65"/>
                </a:solidFill>
                <a:latin typeface="Myriad Pro Cond"/>
              </a:rPr>
              <a:t>Destek Süresi: </a:t>
            </a:r>
            <a:r>
              <a:rPr lang="tr-TR" sz="2600" b="1" i="1" dirty="0">
                <a:solidFill>
                  <a:schemeClr val="bg1"/>
                </a:solidFill>
                <a:latin typeface="Myriad Pro Cond"/>
              </a:rPr>
              <a:t>4 Yıl</a:t>
            </a:r>
          </a:p>
          <a:p>
            <a:pPr algn="l"/>
            <a:r>
              <a:rPr lang="tr-TR" sz="2600" b="1" i="1" dirty="0" err="1">
                <a:solidFill>
                  <a:srgbClr val="D8AD65"/>
                </a:solidFill>
                <a:latin typeface="Myriad Pro Cond"/>
              </a:rPr>
              <a:t>Faydalınıcı</a:t>
            </a:r>
            <a:r>
              <a:rPr lang="tr-TR" sz="2600" b="1" i="1" dirty="0">
                <a:solidFill>
                  <a:srgbClr val="D8AD65"/>
                </a:solidFill>
                <a:latin typeface="Myriad Pro Cond"/>
              </a:rPr>
              <a:t>: </a:t>
            </a:r>
            <a:r>
              <a:rPr lang="tr-TR" sz="2600" b="1" i="1" dirty="0">
                <a:solidFill>
                  <a:schemeClr val="bg1"/>
                </a:solidFill>
                <a:latin typeface="Myriad Pro Cond"/>
              </a:rPr>
              <a:t>Şirketler</a:t>
            </a:r>
          </a:p>
          <a:p>
            <a:endParaRPr lang="tr-TR" sz="2600" dirty="0">
              <a:solidFill>
                <a:schemeClr val="tx1"/>
              </a:solidFill>
            </a:endParaRPr>
          </a:p>
        </p:txBody>
      </p:sp>
      <p:cxnSp>
        <p:nvCxnSpPr>
          <p:cNvPr id="6" name="Düz Bağlayıcı 5">
            <a:extLst>
              <a:ext uri="{FF2B5EF4-FFF2-40B4-BE49-F238E27FC236}">
                <a16:creationId xmlns:a16="http://schemas.microsoft.com/office/drawing/2014/main" id="{98357716-A48F-4413-B6D1-6860FC23BAB3}"/>
              </a:ext>
            </a:extLst>
          </p:cNvPr>
          <p:cNvCxnSpPr>
            <a:cxnSpLocks/>
          </p:cNvCxnSpPr>
          <p:nvPr/>
        </p:nvCxnSpPr>
        <p:spPr>
          <a:xfrm flipV="1">
            <a:off x="13931718" y="6763803"/>
            <a:ext cx="6863209" cy="1"/>
          </a:xfrm>
          <a:prstGeom prst="line">
            <a:avLst/>
          </a:prstGeom>
          <a:noFill/>
          <a:ln w="12700" cap="flat">
            <a:solidFill>
              <a:srgbClr val="C0A166"/>
            </a:solidFill>
            <a:prstDash val="solid"/>
            <a:miter lim="400000"/>
          </a:ln>
          <a:effectLst/>
          <a:sp3d/>
        </p:spPr>
        <p:style>
          <a:lnRef idx="0">
            <a:scrgbClr r="0" g="0" b="0"/>
          </a:lnRef>
          <a:fillRef idx="0">
            <a:scrgbClr r="0" g="0" b="0"/>
          </a:fillRef>
          <a:effectRef idx="0">
            <a:scrgbClr r="0" g="0" b="0"/>
          </a:effectRef>
          <a:fontRef idx="none"/>
        </p:style>
      </p:cxnSp>
      <p:pic>
        <p:nvPicPr>
          <p:cNvPr id="37" name="Image" descr="Image">
            <a:extLst>
              <a:ext uri="{FF2B5EF4-FFF2-40B4-BE49-F238E27FC236}">
                <a16:creationId xmlns:a16="http://schemas.microsoft.com/office/drawing/2014/main" id="{FD0FB989-34DA-4B7F-B394-EDB7DACBBF0A}"/>
              </a:ext>
            </a:extLst>
          </p:cNvPr>
          <p:cNvPicPr>
            <a:picLocks noChangeAspect="1"/>
          </p:cNvPicPr>
          <p:nvPr/>
        </p:nvPicPr>
        <p:blipFill>
          <a:blip r:embed="rId7"/>
          <a:stretch>
            <a:fillRect/>
          </a:stretch>
        </p:blipFill>
        <p:spPr>
          <a:xfrm>
            <a:off x="2565980" y="9913721"/>
            <a:ext cx="1661591" cy="1661654"/>
          </a:xfrm>
          <a:prstGeom prst="rect">
            <a:avLst/>
          </a:prstGeom>
          <a:ln w="3175" cap="flat">
            <a:noFill/>
            <a:miter lim="400000"/>
          </a:ln>
          <a:effectLst/>
        </p:spPr>
      </p:pic>
      <p:sp>
        <p:nvSpPr>
          <p:cNvPr id="4" name="Dikdörtgen 3">
            <a:extLst>
              <a:ext uri="{FF2B5EF4-FFF2-40B4-BE49-F238E27FC236}">
                <a16:creationId xmlns:a16="http://schemas.microsoft.com/office/drawing/2014/main" id="{B5C03DEA-1B6B-4855-9FF7-5588682DCE60}"/>
              </a:ext>
            </a:extLst>
          </p:cNvPr>
          <p:cNvSpPr/>
          <p:nvPr/>
        </p:nvSpPr>
        <p:spPr>
          <a:xfrm>
            <a:off x="4383627" y="10130014"/>
            <a:ext cx="17955526" cy="1607171"/>
          </a:xfrm>
          <a:prstGeom prst="rect">
            <a:avLst/>
          </a:prstGeom>
        </p:spPr>
        <p:txBody>
          <a:bodyPr wrap="square">
            <a:spAutoFit/>
          </a:bodyPr>
          <a:lstStyle/>
          <a:p>
            <a:pPr lvl="0" algn="l">
              <a:lnSpc>
                <a:spcPct val="105000"/>
              </a:lnSpc>
              <a:spcAft>
                <a:spcPts val="800"/>
              </a:spcAft>
            </a:pPr>
            <a:r>
              <a:rPr lang="tr-TR" sz="3200" b="1" i="1" dirty="0">
                <a:solidFill>
                  <a:srgbClr val="FF0000"/>
                </a:solidFill>
                <a:latin typeface="Myriad Pro Cond"/>
              </a:rPr>
              <a:t>Sosyal medya ve internet ortamında yapılan tanıtımın birden fazla ülkeye yönelik olması durumunda</a:t>
            </a:r>
            <a:r>
              <a:rPr lang="tr-TR" sz="3200" b="1" i="1" dirty="0">
                <a:solidFill>
                  <a:schemeClr val="bg1"/>
                </a:solidFill>
                <a:latin typeface="Myriad Pro Cond"/>
              </a:rPr>
              <a:t> tanıtım giderlerinin, bu ülkelerden birinde marka tescili/marka tescil başvurusu ve toplamda ihracatı bulunması koşuluyla desteklenmesine imkan tanındı.</a:t>
            </a:r>
          </a:p>
        </p:txBody>
      </p:sp>
      <p:sp>
        <p:nvSpPr>
          <p:cNvPr id="38" name="Dikdörtgen 37">
            <a:extLst>
              <a:ext uri="{FF2B5EF4-FFF2-40B4-BE49-F238E27FC236}">
                <a16:creationId xmlns:a16="http://schemas.microsoft.com/office/drawing/2014/main" id="{2754D76D-2C9D-44BA-B46E-65BAEF76FC78}"/>
              </a:ext>
            </a:extLst>
          </p:cNvPr>
          <p:cNvSpPr/>
          <p:nvPr/>
        </p:nvSpPr>
        <p:spPr>
          <a:xfrm>
            <a:off x="2409924" y="10315974"/>
            <a:ext cx="1907430" cy="830997"/>
          </a:xfrm>
          <a:prstGeom prst="rect">
            <a:avLst/>
          </a:prstGeom>
        </p:spPr>
        <p:txBody>
          <a:bodyPr wrap="square">
            <a:spAutoFit/>
          </a:bodyPr>
          <a:lstStyle/>
          <a:p>
            <a:r>
              <a:rPr lang="tr-TR" sz="2400" b="1" dirty="0">
                <a:solidFill>
                  <a:srgbClr val="FFFFFF"/>
                </a:solidFill>
                <a:latin typeface="Myriad Pro Cond"/>
                <a:sym typeface="Myriad Pro Condensed"/>
              </a:rPr>
              <a:t>YENİ DESTEK</a:t>
            </a:r>
          </a:p>
        </p:txBody>
      </p:sp>
      <p:sp>
        <p:nvSpPr>
          <p:cNvPr id="5" name="Dikdörtgen 4">
            <a:extLst>
              <a:ext uri="{FF2B5EF4-FFF2-40B4-BE49-F238E27FC236}">
                <a16:creationId xmlns:a16="http://schemas.microsoft.com/office/drawing/2014/main" id="{4831267E-DAC7-4D40-AF7B-495980500EA1}"/>
              </a:ext>
            </a:extLst>
          </p:cNvPr>
          <p:cNvSpPr/>
          <p:nvPr/>
        </p:nvSpPr>
        <p:spPr>
          <a:xfrm>
            <a:off x="4526320" y="12074711"/>
            <a:ext cx="17194660" cy="1090107"/>
          </a:xfrm>
          <a:prstGeom prst="rect">
            <a:avLst/>
          </a:prstGeom>
        </p:spPr>
        <p:txBody>
          <a:bodyPr wrap="square">
            <a:spAutoFit/>
          </a:bodyPr>
          <a:lstStyle/>
          <a:p>
            <a:pPr algn="l">
              <a:lnSpc>
                <a:spcPct val="105000"/>
              </a:lnSpc>
              <a:spcAft>
                <a:spcPts val="800"/>
              </a:spcAft>
            </a:pPr>
            <a:r>
              <a:rPr lang="tr-TR" sz="3200" b="1" i="1" dirty="0">
                <a:solidFill>
                  <a:srgbClr val="FF0000"/>
                </a:solidFill>
                <a:latin typeface="Myriad Pro Cond"/>
              </a:rPr>
              <a:t>Web 3 mağaza tasarımı, kurulumu, aylık </a:t>
            </a:r>
            <a:r>
              <a:rPr lang="tr-TR" sz="3200" b="1" i="1" dirty="0" err="1">
                <a:solidFill>
                  <a:srgbClr val="FF0000"/>
                </a:solidFill>
                <a:latin typeface="Myriad Pro Cond"/>
              </a:rPr>
              <a:t>hosting</a:t>
            </a:r>
            <a:r>
              <a:rPr lang="tr-TR" sz="3200" b="1" i="1" dirty="0">
                <a:solidFill>
                  <a:srgbClr val="FF0000"/>
                </a:solidFill>
                <a:latin typeface="Myriad Pro Cond"/>
              </a:rPr>
              <a:t> giderleri , film/dizi/belgesel/dijital oyunlarda ürün yerleştirme </a:t>
            </a:r>
            <a:r>
              <a:rPr lang="tr-TR" sz="3200" b="1" i="1" dirty="0">
                <a:solidFill>
                  <a:schemeClr val="bg1"/>
                </a:solidFill>
                <a:latin typeface="Myriad Pro Cond"/>
              </a:rPr>
              <a:t>gibi modern tanıtım yöntemleri destek kapsamına alındı</a:t>
            </a:r>
            <a:r>
              <a:rPr lang="tr-TR" sz="2400" b="1" i="1" dirty="0">
                <a:solidFill>
                  <a:schemeClr val="bg1"/>
                </a:solidFill>
                <a:latin typeface="Myriad Pro Cond"/>
              </a:rPr>
              <a:t>.</a:t>
            </a:r>
          </a:p>
        </p:txBody>
      </p:sp>
      <p:pic>
        <p:nvPicPr>
          <p:cNvPr id="39" name="Image" descr="Image">
            <a:extLst>
              <a:ext uri="{FF2B5EF4-FFF2-40B4-BE49-F238E27FC236}">
                <a16:creationId xmlns:a16="http://schemas.microsoft.com/office/drawing/2014/main" id="{4CE41C0F-481A-4D62-A75E-D01A93F11C93}"/>
              </a:ext>
            </a:extLst>
          </p:cNvPr>
          <p:cNvPicPr>
            <a:picLocks noChangeAspect="1"/>
          </p:cNvPicPr>
          <p:nvPr/>
        </p:nvPicPr>
        <p:blipFill>
          <a:blip r:embed="rId7"/>
          <a:stretch>
            <a:fillRect/>
          </a:stretch>
        </p:blipFill>
        <p:spPr>
          <a:xfrm>
            <a:off x="2532844" y="11692883"/>
            <a:ext cx="1661591" cy="1661654"/>
          </a:xfrm>
          <a:prstGeom prst="rect">
            <a:avLst/>
          </a:prstGeom>
          <a:ln w="3175" cap="flat">
            <a:noFill/>
            <a:miter lim="400000"/>
          </a:ln>
          <a:effectLst/>
        </p:spPr>
      </p:pic>
      <p:sp>
        <p:nvSpPr>
          <p:cNvPr id="40" name="Dikdörtgen 39">
            <a:extLst>
              <a:ext uri="{FF2B5EF4-FFF2-40B4-BE49-F238E27FC236}">
                <a16:creationId xmlns:a16="http://schemas.microsoft.com/office/drawing/2014/main" id="{519AC2CE-DD0D-4427-8B1A-45D971E8F129}"/>
              </a:ext>
            </a:extLst>
          </p:cNvPr>
          <p:cNvSpPr/>
          <p:nvPr/>
        </p:nvSpPr>
        <p:spPr>
          <a:xfrm>
            <a:off x="2390258" y="12121287"/>
            <a:ext cx="1907430" cy="830997"/>
          </a:xfrm>
          <a:prstGeom prst="rect">
            <a:avLst/>
          </a:prstGeom>
        </p:spPr>
        <p:txBody>
          <a:bodyPr wrap="square">
            <a:spAutoFit/>
          </a:bodyPr>
          <a:lstStyle/>
          <a:p>
            <a:r>
              <a:rPr lang="tr-TR" sz="2400" b="1" dirty="0">
                <a:solidFill>
                  <a:srgbClr val="FFFFFF"/>
                </a:solidFill>
                <a:latin typeface="Myriad Pro Cond"/>
                <a:sym typeface="Myriad Pro Condensed"/>
              </a:rPr>
              <a:t>YENİ DESTEK</a:t>
            </a:r>
          </a:p>
        </p:txBody>
      </p:sp>
    </p:spTree>
    <p:extLst>
      <p:ext uri="{BB962C8B-B14F-4D97-AF65-F5344CB8AC3E}">
        <p14:creationId xmlns:p14="http://schemas.microsoft.com/office/powerpoint/2010/main" val="191254807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dirty="0"/>
              <a:t>ÇOK KANALLI ZİNCİR MAĞAZA DESTEĞİ</a:t>
            </a:r>
          </a:p>
          <a:p>
            <a:pPr>
              <a:defRPr sz="4400" b="1">
                <a:solidFill>
                  <a:srgbClr val="D8AD65"/>
                </a:solidFill>
                <a:latin typeface="Myriad Pro Cond"/>
                <a:ea typeface="Myriad Pro Cond"/>
                <a:cs typeface="Myriad Pro Cond"/>
                <a:sym typeface="Myriad Pro Condensed"/>
              </a:defRPr>
            </a:pPr>
            <a:endParaRPr lang="tr-TR" dirty="0"/>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82800363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8" name="Group"/>
          <p:cNvGrpSpPr/>
          <p:nvPr/>
        </p:nvGrpSpPr>
        <p:grpSpPr>
          <a:xfrm>
            <a:off x="4965453" y="953881"/>
            <a:ext cx="15556672" cy="1394492"/>
            <a:chOff x="-12700" y="-12699"/>
            <a:chExt cx="12192954" cy="1394491"/>
          </a:xfrm>
        </p:grpSpPr>
        <p:grpSp>
          <p:nvGrpSpPr>
            <p:cNvPr id="19" name="Rectangle"/>
            <p:cNvGrpSpPr/>
            <p:nvPr/>
          </p:nvGrpSpPr>
          <p:grpSpPr>
            <a:xfrm>
              <a:off x="-12700" y="-12700"/>
              <a:ext cx="12192955" cy="1394492"/>
              <a:chOff x="0" y="0"/>
              <a:chExt cx="12192954" cy="1394491"/>
            </a:xfrm>
          </p:grpSpPr>
          <p:sp>
            <p:nvSpPr>
              <p:cNvPr id="21"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2" name="Rectangle Rectangle" descr="Rectangle Rectangle"/>
              <p:cNvPicPr>
                <a:picLocks/>
              </p:cNvPicPr>
              <p:nvPr/>
            </p:nvPicPr>
            <p:blipFill>
              <a:blip r:embed="rId5"/>
              <a:stretch>
                <a:fillRect/>
              </a:stretch>
            </p:blipFill>
            <p:spPr>
              <a:xfrm>
                <a:off x="0" y="-1"/>
                <a:ext cx="12192955" cy="1394493"/>
              </a:xfrm>
              <a:prstGeom prst="rect">
                <a:avLst/>
              </a:prstGeom>
              <a:effectLst/>
            </p:spPr>
          </p:pic>
        </p:grpSp>
        <p:sp>
          <p:nvSpPr>
            <p:cNvPr id="20"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23" name="YENİ NESİL İHRACAT DESTEKLERİ"/>
          <p:cNvSpPr txBox="1"/>
          <p:nvPr/>
        </p:nvSpPr>
        <p:spPr>
          <a:xfrm>
            <a:off x="5479720" y="1040754"/>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latin typeface="Calibri" panose="020F0502020204030204" pitchFamily="34" charset="0"/>
                <a:cs typeface="Calibri" panose="020F0502020204030204" pitchFamily="34" charset="0"/>
              </a:rPr>
              <a:t>ÇOK KANALLI ZİNCİR MAĞAZA DESTEĞİ</a:t>
            </a:r>
          </a:p>
        </p:txBody>
      </p:sp>
      <p:grpSp>
        <p:nvGrpSpPr>
          <p:cNvPr id="40" name="Group">
            <a:extLst>
              <a:ext uri="{FF2B5EF4-FFF2-40B4-BE49-F238E27FC236}">
                <a16:creationId xmlns:a16="http://schemas.microsoft.com/office/drawing/2014/main" id="{72005E3C-B932-48EA-9DBD-19E59E3E8BA3}"/>
              </a:ext>
            </a:extLst>
          </p:cNvPr>
          <p:cNvGrpSpPr/>
          <p:nvPr/>
        </p:nvGrpSpPr>
        <p:grpSpPr>
          <a:xfrm>
            <a:off x="3121055" y="3114081"/>
            <a:ext cx="17810818" cy="6629404"/>
            <a:chOff x="-216223" y="-385742"/>
            <a:chExt cx="11065078" cy="2738570"/>
          </a:xfrm>
        </p:grpSpPr>
        <p:grpSp>
          <p:nvGrpSpPr>
            <p:cNvPr id="41" name="Rectangle">
              <a:extLst>
                <a:ext uri="{FF2B5EF4-FFF2-40B4-BE49-F238E27FC236}">
                  <a16:creationId xmlns:a16="http://schemas.microsoft.com/office/drawing/2014/main" id="{FA98555E-DC57-420D-AB78-F6B719578D86}"/>
                </a:ext>
              </a:extLst>
            </p:cNvPr>
            <p:cNvGrpSpPr/>
            <p:nvPr/>
          </p:nvGrpSpPr>
          <p:grpSpPr>
            <a:xfrm>
              <a:off x="-216223" y="74116"/>
              <a:ext cx="11065078" cy="1970704"/>
              <a:chOff x="-203522" y="-310349"/>
              <a:chExt cx="11065076" cy="1970703"/>
            </a:xfrm>
          </p:grpSpPr>
          <p:sp>
            <p:nvSpPr>
              <p:cNvPr id="44" name="Rectangle">
                <a:extLst>
                  <a:ext uri="{FF2B5EF4-FFF2-40B4-BE49-F238E27FC236}">
                    <a16:creationId xmlns:a16="http://schemas.microsoft.com/office/drawing/2014/main" id="{33E6B277-BCBB-40C9-8F45-5AAA48DD874E}"/>
                  </a:ext>
                </a:extLst>
              </p:cNvPr>
              <p:cNvSpPr/>
              <p:nvPr/>
            </p:nvSpPr>
            <p:spPr>
              <a:xfrm>
                <a:off x="-203522" y="-31034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5" name="Rectangle Rectangle" descr="Rectangle Rectangle">
                <a:extLst>
                  <a:ext uri="{FF2B5EF4-FFF2-40B4-BE49-F238E27FC236}">
                    <a16:creationId xmlns:a16="http://schemas.microsoft.com/office/drawing/2014/main" id="{05670079-F890-469E-BA96-D1776B3DF8DC}"/>
                  </a:ext>
                </a:extLst>
              </p:cNvPr>
              <p:cNvPicPr>
                <a:picLocks/>
              </p:cNvPicPr>
              <p:nvPr/>
            </p:nvPicPr>
            <p:blipFill>
              <a:blip r:embed="rId6"/>
              <a:stretch>
                <a:fillRect/>
              </a:stretch>
            </p:blipFill>
            <p:spPr>
              <a:xfrm>
                <a:off x="-190742" y="-309286"/>
                <a:ext cx="11052296" cy="1969640"/>
              </a:xfrm>
              <a:prstGeom prst="rect">
                <a:avLst/>
              </a:prstGeom>
              <a:effectLst/>
            </p:spPr>
          </p:pic>
        </p:grpSp>
        <p:sp>
          <p:nvSpPr>
            <p:cNvPr id="42" name="İhracata yönelik mevcut ve yeni destek programları bütüncül olarak tek çatı altında">
              <a:extLst>
                <a:ext uri="{FF2B5EF4-FFF2-40B4-BE49-F238E27FC236}">
                  <a16:creationId xmlns:a16="http://schemas.microsoft.com/office/drawing/2014/main" id="{64B2CD3A-396B-4BE6-9A92-3B2957554149}"/>
                </a:ext>
              </a:extLst>
            </p:cNvPr>
            <p:cNvSpPr txBox="1"/>
            <p:nvPr/>
          </p:nvSpPr>
          <p:spPr>
            <a:xfrm>
              <a:off x="27637" y="-385742"/>
              <a:ext cx="10503693" cy="2738570"/>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defRPr sz="4000" b="1" i="1">
                  <a:solidFill>
                    <a:srgbClr val="D8AD65"/>
                  </a:solidFill>
                  <a:latin typeface="Myriad Pro Cond"/>
                  <a:ea typeface="Myriad Pro Cond"/>
                  <a:cs typeface="Myriad Pro Cond"/>
                  <a:sym typeface="Myriad Pro Condensed"/>
                </a:defRPr>
              </a:lvl1pPr>
            </a:lstStyle>
            <a:p>
              <a:pPr algn="just"/>
              <a:r>
                <a:rPr lang="tr-TR" sz="3600" dirty="0"/>
                <a:t>Çok kanallı zincir mağazalar;</a:t>
              </a:r>
            </a:p>
            <a:p>
              <a:pPr algn="just"/>
              <a:r>
                <a:rPr lang="tr-TR" sz="3600" dirty="0" err="1">
                  <a:solidFill>
                    <a:schemeClr val="bg1"/>
                  </a:solidFill>
                </a:rPr>
                <a:t>Müşteri-marka-perakende</a:t>
              </a:r>
              <a:r>
                <a:rPr lang="tr-TR" sz="3600" dirty="0">
                  <a:solidFill>
                    <a:schemeClr val="bg1"/>
                  </a:solidFill>
                </a:rPr>
                <a:t> kanalı etkileşimini sağlamak üzere, fiziksel perakende mağazası, dijital ağ, cihaz, platformlar ile birden fazla temas noktası üzerinden müşteriye ulaşan, gıda dışı sektörlerde faaliyet gösteren, aynı tüzel kişi sahipliğinde bir merkeze bağlı olarak faaliyet gösteren; yurt içinde en az 100 fiziksel perakende mağazası bulunan perakende satış noktalarını ifade eder.</a:t>
              </a:r>
            </a:p>
          </p:txBody>
        </p:sp>
      </p:grpSp>
      <p:sp>
        <p:nvSpPr>
          <p:cNvPr id="3" name="Dikdörtgen 2">
            <a:extLst>
              <a:ext uri="{FF2B5EF4-FFF2-40B4-BE49-F238E27FC236}">
                <a16:creationId xmlns:a16="http://schemas.microsoft.com/office/drawing/2014/main" id="{5C3F6A00-8BA8-419A-9C89-290B0B0AE228}"/>
              </a:ext>
            </a:extLst>
          </p:cNvPr>
          <p:cNvSpPr/>
          <p:nvPr/>
        </p:nvSpPr>
        <p:spPr>
          <a:xfrm>
            <a:off x="3178291" y="3460104"/>
            <a:ext cx="10336484" cy="646331"/>
          </a:xfrm>
          <a:prstGeom prst="rect">
            <a:avLst/>
          </a:prstGeom>
        </p:spPr>
        <p:txBody>
          <a:bodyPr wrap="none">
            <a:spAutoFit/>
          </a:bodyPr>
          <a:lstStyle/>
          <a:p>
            <a:r>
              <a:rPr lang="tr-TR" sz="3600" b="1" dirty="0">
                <a:solidFill>
                  <a:srgbClr val="ED3338"/>
                </a:solidFill>
                <a:latin typeface="Myriad Pro Cond"/>
                <a:sym typeface="Myriad Pro Condensed"/>
              </a:rPr>
              <a:t>İhracat Destekleri Hakkında Karar Kapsamında</a:t>
            </a:r>
            <a:r>
              <a:rPr lang="tr-TR" sz="3600" b="1" dirty="0">
                <a:solidFill>
                  <a:srgbClr val="ED3338"/>
                </a:solidFill>
                <a:latin typeface="Myriad Pro Cond"/>
              </a:rPr>
              <a:t>;</a:t>
            </a:r>
          </a:p>
        </p:txBody>
      </p:sp>
      <p:pic>
        <p:nvPicPr>
          <p:cNvPr id="37" name="Image" descr="Image">
            <a:extLst>
              <a:ext uri="{FF2B5EF4-FFF2-40B4-BE49-F238E27FC236}">
                <a16:creationId xmlns:a16="http://schemas.microsoft.com/office/drawing/2014/main" id="{85F02DAA-0297-45B6-8508-5C13A6C12D6D}"/>
              </a:ext>
            </a:extLst>
          </p:cNvPr>
          <p:cNvPicPr>
            <a:picLocks noChangeAspect="1"/>
          </p:cNvPicPr>
          <p:nvPr/>
        </p:nvPicPr>
        <p:blipFill>
          <a:blip r:embed="rId7"/>
          <a:stretch>
            <a:fillRect/>
          </a:stretch>
        </p:blipFill>
        <p:spPr>
          <a:xfrm>
            <a:off x="18474671" y="8090105"/>
            <a:ext cx="2432937" cy="2433029"/>
          </a:xfrm>
          <a:prstGeom prst="rect">
            <a:avLst/>
          </a:prstGeom>
          <a:ln w="3175" cap="flat">
            <a:noFill/>
            <a:miter lim="400000"/>
          </a:ln>
          <a:effectLst/>
        </p:spPr>
      </p:pic>
      <p:sp>
        <p:nvSpPr>
          <p:cNvPr id="38" name="Dikdörtgen 37">
            <a:extLst>
              <a:ext uri="{FF2B5EF4-FFF2-40B4-BE49-F238E27FC236}">
                <a16:creationId xmlns:a16="http://schemas.microsoft.com/office/drawing/2014/main" id="{F27ED75D-6DD9-4DE5-A217-EC859F1CF1F1}"/>
              </a:ext>
            </a:extLst>
          </p:cNvPr>
          <p:cNvSpPr/>
          <p:nvPr/>
        </p:nvSpPr>
        <p:spPr>
          <a:xfrm>
            <a:off x="18655438" y="9047524"/>
            <a:ext cx="2071401" cy="461665"/>
          </a:xfrm>
          <a:prstGeom prst="rect">
            <a:avLst/>
          </a:prstGeom>
        </p:spPr>
        <p:txBody>
          <a:bodyPr wrap="none">
            <a:spAutoFit/>
          </a:bodyPr>
          <a:lstStyle/>
          <a:p>
            <a:r>
              <a:rPr lang="tr-TR" sz="2400" b="1" dirty="0">
                <a:solidFill>
                  <a:srgbClr val="FFFFFF"/>
                </a:solidFill>
                <a:latin typeface="Myriad Pro Cond"/>
                <a:sym typeface="Myriad Pro Condensed"/>
              </a:rPr>
              <a:t>YENİ DESTEK</a:t>
            </a:r>
          </a:p>
        </p:txBody>
      </p:sp>
    </p:spTree>
    <p:extLst>
      <p:ext uri="{BB962C8B-B14F-4D97-AF65-F5344CB8AC3E}">
        <p14:creationId xmlns:p14="http://schemas.microsoft.com/office/powerpoint/2010/main" val="130849283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Rectangle"/>
          <p:cNvGrpSpPr/>
          <p:nvPr/>
        </p:nvGrpSpPr>
        <p:grpSpPr>
          <a:xfrm>
            <a:off x="6571743" y="2588386"/>
            <a:ext cx="11052298" cy="1317423"/>
            <a:chOff x="0" y="0"/>
            <a:chExt cx="11052295" cy="1969638"/>
          </a:xfrm>
        </p:grpSpPr>
        <p:sp>
          <p:nvSpPr>
            <p:cNvPr id="52" name="Rectangle"/>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53" name="Rectangle Rectangle" descr="Rectangle Rectangle"/>
            <p:cNvPicPr>
              <a:picLocks/>
            </p:cNvPicPr>
            <p:nvPr/>
          </p:nvPicPr>
          <p:blipFill>
            <a:blip r:embed="rId3"/>
            <a:stretch>
              <a:fillRect/>
            </a:stretch>
          </p:blipFill>
          <p:spPr>
            <a:xfrm>
              <a:off x="0" y="-1"/>
              <a:ext cx="11052296" cy="1969640"/>
            </a:xfrm>
            <a:prstGeom prst="rect">
              <a:avLst/>
            </a:prstGeom>
            <a:effectLst/>
          </p:spPr>
        </p:pic>
      </p:grpSp>
      <p:grpSp>
        <p:nvGrpSpPr>
          <p:cNvPr id="99" name="Rectangle">
            <a:extLst>
              <a:ext uri="{FF2B5EF4-FFF2-40B4-BE49-F238E27FC236}">
                <a16:creationId xmlns:a16="http://schemas.microsoft.com/office/drawing/2014/main" id="{56BBE93C-DEC9-4C5A-887A-9038270CF545}"/>
              </a:ext>
            </a:extLst>
          </p:cNvPr>
          <p:cNvGrpSpPr/>
          <p:nvPr/>
        </p:nvGrpSpPr>
        <p:grpSpPr>
          <a:xfrm>
            <a:off x="6546345" y="4208962"/>
            <a:ext cx="11052298" cy="1317423"/>
            <a:chOff x="0" y="0"/>
            <a:chExt cx="11052295" cy="1969638"/>
          </a:xfrm>
        </p:grpSpPr>
        <p:sp>
          <p:nvSpPr>
            <p:cNvPr id="100" name="Rectangle">
              <a:extLst>
                <a:ext uri="{FF2B5EF4-FFF2-40B4-BE49-F238E27FC236}">
                  <a16:creationId xmlns:a16="http://schemas.microsoft.com/office/drawing/2014/main" id="{F817677C-CBC9-4DB0-A574-786E536A363E}"/>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01" name="Rectangle Rectangle" descr="Rectangle Rectangle">
              <a:extLst>
                <a:ext uri="{FF2B5EF4-FFF2-40B4-BE49-F238E27FC236}">
                  <a16:creationId xmlns:a16="http://schemas.microsoft.com/office/drawing/2014/main" id="{752303B1-D3ED-43ED-A515-48CFDC65F6E7}"/>
                </a:ext>
              </a:extLst>
            </p:cNvPr>
            <p:cNvPicPr>
              <a:picLocks/>
            </p:cNvPicPr>
            <p:nvPr/>
          </p:nvPicPr>
          <p:blipFill>
            <a:blip r:embed="rId3"/>
            <a:stretch>
              <a:fillRect/>
            </a:stretch>
          </p:blipFill>
          <p:spPr>
            <a:xfrm>
              <a:off x="0" y="-1"/>
              <a:ext cx="11052296" cy="1969640"/>
            </a:xfrm>
            <a:prstGeom prst="rect">
              <a:avLst/>
            </a:prstGeom>
            <a:effectLst/>
          </p:spPr>
        </p:pic>
      </p:grpSp>
      <p:grpSp>
        <p:nvGrpSpPr>
          <p:cNvPr id="102" name="Rectangle">
            <a:extLst>
              <a:ext uri="{FF2B5EF4-FFF2-40B4-BE49-F238E27FC236}">
                <a16:creationId xmlns:a16="http://schemas.microsoft.com/office/drawing/2014/main" id="{37590343-053A-45DE-A99C-CB035E2A77B2}"/>
              </a:ext>
            </a:extLst>
          </p:cNvPr>
          <p:cNvGrpSpPr/>
          <p:nvPr/>
        </p:nvGrpSpPr>
        <p:grpSpPr>
          <a:xfrm>
            <a:off x="6545112" y="5886626"/>
            <a:ext cx="11052298" cy="1317423"/>
            <a:chOff x="0" y="0"/>
            <a:chExt cx="11052295" cy="1969638"/>
          </a:xfrm>
        </p:grpSpPr>
        <p:sp>
          <p:nvSpPr>
            <p:cNvPr id="103" name="Rectangle">
              <a:extLst>
                <a:ext uri="{FF2B5EF4-FFF2-40B4-BE49-F238E27FC236}">
                  <a16:creationId xmlns:a16="http://schemas.microsoft.com/office/drawing/2014/main" id="{C7FB9CDF-AEC6-4D6F-9203-DEA342F2FA91}"/>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04" name="Rectangle Rectangle" descr="Rectangle Rectangle">
              <a:extLst>
                <a:ext uri="{FF2B5EF4-FFF2-40B4-BE49-F238E27FC236}">
                  <a16:creationId xmlns:a16="http://schemas.microsoft.com/office/drawing/2014/main" id="{55D5D6E9-9C1E-4470-ADE5-FCA2CED06CD6}"/>
                </a:ext>
              </a:extLst>
            </p:cNvPr>
            <p:cNvPicPr>
              <a:picLocks/>
            </p:cNvPicPr>
            <p:nvPr/>
          </p:nvPicPr>
          <p:blipFill>
            <a:blip r:embed="rId3"/>
            <a:stretch>
              <a:fillRect/>
            </a:stretch>
          </p:blipFill>
          <p:spPr>
            <a:xfrm>
              <a:off x="0" y="-1"/>
              <a:ext cx="11052296" cy="1969640"/>
            </a:xfrm>
            <a:prstGeom prst="rect">
              <a:avLst/>
            </a:prstGeom>
            <a:effectLst/>
          </p:spPr>
        </p:pic>
      </p:grpSp>
      <p:grpSp>
        <p:nvGrpSpPr>
          <p:cNvPr id="105" name="Rectangle">
            <a:extLst>
              <a:ext uri="{FF2B5EF4-FFF2-40B4-BE49-F238E27FC236}">
                <a16:creationId xmlns:a16="http://schemas.microsoft.com/office/drawing/2014/main" id="{814644A1-DD91-48DA-AAEF-AF6D364BBAFE}"/>
              </a:ext>
            </a:extLst>
          </p:cNvPr>
          <p:cNvGrpSpPr/>
          <p:nvPr/>
        </p:nvGrpSpPr>
        <p:grpSpPr>
          <a:xfrm>
            <a:off x="6546345" y="7603397"/>
            <a:ext cx="11052298" cy="1317423"/>
            <a:chOff x="0" y="0"/>
            <a:chExt cx="11052295" cy="1969638"/>
          </a:xfrm>
        </p:grpSpPr>
        <p:sp>
          <p:nvSpPr>
            <p:cNvPr id="106" name="Rectangle">
              <a:extLst>
                <a:ext uri="{FF2B5EF4-FFF2-40B4-BE49-F238E27FC236}">
                  <a16:creationId xmlns:a16="http://schemas.microsoft.com/office/drawing/2014/main" id="{938AE809-39AF-4A2B-91F2-D88F0FAA5155}"/>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07" name="Rectangle Rectangle" descr="Rectangle Rectangle">
              <a:extLst>
                <a:ext uri="{FF2B5EF4-FFF2-40B4-BE49-F238E27FC236}">
                  <a16:creationId xmlns:a16="http://schemas.microsoft.com/office/drawing/2014/main" id="{A47B2891-6B92-40BC-81DA-E3320F550402}"/>
                </a:ext>
              </a:extLst>
            </p:cNvPr>
            <p:cNvPicPr>
              <a:picLocks/>
            </p:cNvPicPr>
            <p:nvPr/>
          </p:nvPicPr>
          <p:blipFill>
            <a:blip r:embed="rId3"/>
            <a:stretch>
              <a:fillRect/>
            </a:stretch>
          </p:blipFill>
          <p:spPr>
            <a:xfrm>
              <a:off x="0" y="-1"/>
              <a:ext cx="11052296" cy="1969640"/>
            </a:xfrm>
            <a:prstGeom prst="rect">
              <a:avLst/>
            </a:prstGeom>
            <a:effectLst/>
          </p:spPr>
        </p:pic>
      </p:grpSp>
      <p:grpSp>
        <p:nvGrpSpPr>
          <p:cNvPr id="108" name="Rectangle">
            <a:extLst>
              <a:ext uri="{FF2B5EF4-FFF2-40B4-BE49-F238E27FC236}">
                <a16:creationId xmlns:a16="http://schemas.microsoft.com/office/drawing/2014/main" id="{2A4BADB4-D2CE-4885-8882-ECE864601653}"/>
              </a:ext>
            </a:extLst>
          </p:cNvPr>
          <p:cNvGrpSpPr/>
          <p:nvPr/>
        </p:nvGrpSpPr>
        <p:grpSpPr>
          <a:xfrm>
            <a:off x="6559045" y="9249219"/>
            <a:ext cx="11052298" cy="1317423"/>
            <a:chOff x="0" y="0"/>
            <a:chExt cx="11052295" cy="1969638"/>
          </a:xfrm>
        </p:grpSpPr>
        <p:sp>
          <p:nvSpPr>
            <p:cNvPr id="109" name="Rectangle">
              <a:extLst>
                <a:ext uri="{FF2B5EF4-FFF2-40B4-BE49-F238E27FC236}">
                  <a16:creationId xmlns:a16="http://schemas.microsoft.com/office/drawing/2014/main" id="{C5692163-B5B9-4A2E-B438-9F5E929E3F86}"/>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0" name="Rectangle Rectangle" descr="Rectangle Rectangle">
              <a:extLst>
                <a:ext uri="{FF2B5EF4-FFF2-40B4-BE49-F238E27FC236}">
                  <a16:creationId xmlns:a16="http://schemas.microsoft.com/office/drawing/2014/main" id="{3390C5FA-B307-4A5D-AEE2-842DCECF3171}"/>
                </a:ext>
              </a:extLst>
            </p:cNvPr>
            <p:cNvPicPr>
              <a:picLocks/>
            </p:cNvPicPr>
            <p:nvPr/>
          </p:nvPicPr>
          <p:blipFill>
            <a:blip r:embed="rId3"/>
            <a:stretch>
              <a:fillRect/>
            </a:stretch>
          </p:blipFill>
          <p:spPr>
            <a:xfrm>
              <a:off x="0" y="-1"/>
              <a:ext cx="11052296" cy="1969640"/>
            </a:xfrm>
            <a:prstGeom prst="rect">
              <a:avLst/>
            </a:prstGeom>
            <a:effectLst/>
          </p:spPr>
        </p:pic>
      </p:grpSp>
      <p:grpSp>
        <p:nvGrpSpPr>
          <p:cNvPr id="111" name="Rectangle">
            <a:extLst>
              <a:ext uri="{FF2B5EF4-FFF2-40B4-BE49-F238E27FC236}">
                <a16:creationId xmlns:a16="http://schemas.microsoft.com/office/drawing/2014/main" id="{5D11EDB2-E2BE-4BDB-926F-5E35C6E46E36}"/>
              </a:ext>
            </a:extLst>
          </p:cNvPr>
          <p:cNvGrpSpPr/>
          <p:nvPr/>
        </p:nvGrpSpPr>
        <p:grpSpPr>
          <a:xfrm>
            <a:off x="6590239" y="10864983"/>
            <a:ext cx="11052298" cy="1317423"/>
            <a:chOff x="0" y="0"/>
            <a:chExt cx="11052295" cy="1969638"/>
          </a:xfrm>
        </p:grpSpPr>
        <p:sp>
          <p:nvSpPr>
            <p:cNvPr id="112" name="Rectangle">
              <a:extLst>
                <a:ext uri="{FF2B5EF4-FFF2-40B4-BE49-F238E27FC236}">
                  <a16:creationId xmlns:a16="http://schemas.microsoft.com/office/drawing/2014/main" id="{A7613F22-46DF-487F-86E7-C2A4EF33FA3C}"/>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13" name="Rectangle Rectangle" descr="Rectangle Rectangle">
              <a:extLst>
                <a:ext uri="{FF2B5EF4-FFF2-40B4-BE49-F238E27FC236}">
                  <a16:creationId xmlns:a16="http://schemas.microsoft.com/office/drawing/2014/main" id="{745B3AC4-B04F-4035-A701-EA86D76D8C52}"/>
                </a:ext>
              </a:extLst>
            </p:cNvPr>
            <p:cNvPicPr>
              <a:picLocks/>
            </p:cNvPicPr>
            <p:nvPr/>
          </p:nvPicPr>
          <p:blipFill>
            <a:blip r:embed="rId3"/>
            <a:stretch>
              <a:fillRect/>
            </a:stretch>
          </p:blipFill>
          <p:spPr>
            <a:xfrm>
              <a:off x="0" y="-1"/>
              <a:ext cx="11052296" cy="1969640"/>
            </a:xfrm>
            <a:prstGeom prst="rect">
              <a:avLst/>
            </a:prstGeom>
            <a:effectLst/>
          </p:spPr>
        </p:pic>
      </p:grpSp>
      <p:grpSp>
        <p:nvGrpSpPr>
          <p:cNvPr id="20" name="Group"/>
          <p:cNvGrpSpPr/>
          <p:nvPr/>
        </p:nvGrpSpPr>
        <p:grpSpPr>
          <a:xfrm>
            <a:off x="4965453" y="953881"/>
            <a:ext cx="15556672" cy="1394492"/>
            <a:chOff x="-12700" y="-12699"/>
            <a:chExt cx="12192954" cy="1394491"/>
          </a:xfrm>
        </p:grpSpPr>
        <p:grpSp>
          <p:nvGrpSpPr>
            <p:cNvPr id="21" name="Rectangle"/>
            <p:cNvGrpSpPr/>
            <p:nvPr/>
          </p:nvGrpSpPr>
          <p:grpSpPr>
            <a:xfrm>
              <a:off x="-12700" y="-12700"/>
              <a:ext cx="12192955" cy="1394492"/>
              <a:chOff x="0" y="0"/>
              <a:chExt cx="12192954" cy="1394491"/>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4" name="Rectangle Rectangle" descr="Rectangle Rectangle"/>
              <p:cNvPicPr>
                <a:picLocks/>
              </p:cNvPicPr>
              <p:nvPr/>
            </p:nvPicPr>
            <p:blipFill>
              <a:blip r:embed="rId4"/>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5">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6"/>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5">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6"/>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9" name="YENİ NESİL İHRACAT DESTEKLERİ"/>
          <p:cNvSpPr txBox="1"/>
          <p:nvPr/>
        </p:nvSpPr>
        <p:spPr>
          <a:xfrm>
            <a:off x="5479720" y="104075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latin typeface="Calibri" panose="020F0502020204030204" pitchFamily="34" charset="0"/>
                <a:cs typeface="Calibri" panose="020F0502020204030204" pitchFamily="34" charset="0"/>
              </a:rPr>
              <a:t>ÇOK KANALLI ZİNCİR MAĞAZA DESTEĞİ</a:t>
            </a:r>
          </a:p>
        </p:txBody>
      </p:sp>
      <p:sp>
        <p:nvSpPr>
          <p:cNvPr id="44" name="İhracat desteklerimizi yeni bir bakış açısıyla kurguladık"/>
          <p:cNvSpPr txBox="1"/>
          <p:nvPr/>
        </p:nvSpPr>
        <p:spPr>
          <a:xfrm>
            <a:off x="11853188" y="2891065"/>
            <a:ext cx="9103365" cy="6249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endParaRPr dirty="0">
              <a:solidFill>
                <a:srgbClr val="ED3338"/>
              </a:solidFill>
              <a:sym typeface="Helvetica Neue"/>
            </a:endParaRPr>
          </a:p>
        </p:txBody>
      </p:sp>
      <p:sp>
        <p:nvSpPr>
          <p:cNvPr id="3" name="Dikdörtgen 2">
            <a:extLst>
              <a:ext uri="{FF2B5EF4-FFF2-40B4-BE49-F238E27FC236}">
                <a16:creationId xmlns:a16="http://schemas.microsoft.com/office/drawing/2014/main" id="{C9DEF169-0E2E-4039-B234-4BFA60EA83F6}"/>
              </a:ext>
            </a:extLst>
          </p:cNvPr>
          <p:cNvSpPr/>
          <p:nvPr/>
        </p:nvSpPr>
        <p:spPr>
          <a:xfrm>
            <a:off x="7717351" y="10954307"/>
            <a:ext cx="9261531" cy="1138773"/>
          </a:xfrm>
          <a:prstGeom prst="rect">
            <a:avLst/>
          </a:prstGeom>
        </p:spPr>
        <p:txBody>
          <a:bodyPr wrap="square">
            <a:spAutoFit/>
          </a:bodyPr>
          <a:lstStyle/>
          <a:p>
            <a:r>
              <a:rPr lang="tr-TR" sz="3400" b="1" dirty="0">
                <a:solidFill>
                  <a:srgbClr val="D8AD65"/>
                </a:solidFill>
                <a:latin typeface="Myriad Pro Cond"/>
              </a:rPr>
              <a:t>Yurt Dışı Marka Tescil, Tescil Yenilenmesi </a:t>
            </a:r>
          </a:p>
          <a:p>
            <a:r>
              <a:rPr lang="tr-TR" sz="3400" b="1" dirty="0">
                <a:solidFill>
                  <a:srgbClr val="D8AD65"/>
                </a:solidFill>
                <a:latin typeface="Myriad Pro Cond"/>
              </a:rPr>
              <a:t>ve Korunması</a:t>
            </a:r>
          </a:p>
        </p:txBody>
      </p:sp>
      <p:sp>
        <p:nvSpPr>
          <p:cNvPr id="4" name="Dikdörtgen 3">
            <a:extLst>
              <a:ext uri="{FF2B5EF4-FFF2-40B4-BE49-F238E27FC236}">
                <a16:creationId xmlns:a16="http://schemas.microsoft.com/office/drawing/2014/main" id="{08C1D490-D4E5-4159-A637-B51CFD7C7942}"/>
              </a:ext>
            </a:extLst>
          </p:cNvPr>
          <p:cNvSpPr/>
          <p:nvPr/>
        </p:nvSpPr>
        <p:spPr>
          <a:xfrm>
            <a:off x="10776115" y="4515413"/>
            <a:ext cx="2217275" cy="615553"/>
          </a:xfrm>
          <a:prstGeom prst="rect">
            <a:avLst/>
          </a:prstGeom>
        </p:spPr>
        <p:txBody>
          <a:bodyPr wrap="none">
            <a:spAutoFit/>
          </a:bodyPr>
          <a:lstStyle/>
          <a:p>
            <a:r>
              <a:rPr lang="tr-TR" sz="3400" b="1" dirty="0">
                <a:solidFill>
                  <a:srgbClr val="D8AD65"/>
                </a:solidFill>
                <a:latin typeface="Myriad Pro Cond"/>
              </a:rPr>
              <a:t>Birim Kira</a:t>
            </a:r>
          </a:p>
        </p:txBody>
      </p:sp>
      <p:sp>
        <p:nvSpPr>
          <p:cNvPr id="5" name="Dikdörtgen 4">
            <a:extLst>
              <a:ext uri="{FF2B5EF4-FFF2-40B4-BE49-F238E27FC236}">
                <a16:creationId xmlns:a16="http://schemas.microsoft.com/office/drawing/2014/main" id="{B3C21FF4-26AE-421F-8ED6-CC00531F790A}"/>
              </a:ext>
            </a:extLst>
          </p:cNvPr>
          <p:cNvSpPr/>
          <p:nvPr/>
        </p:nvSpPr>
        <p:spPr>
          <a:xfrm>
            <a:off x="6327038" y="6166538"/>
            <a:ext cx="11052299" cy="615553"/>
          </a:xfrm>
          <a:prstGeom prst="rect">
            <a:avLst/>
          </a:prstGeom>
        </p:spPr>
        <p:txBody>
          <a:bodyPr wrap="square">
            <a:spAutoFit/>
          </a:bodyPr>
          <a:lstStyle/>
          <a:p>
            <a:r>
              <a:rPr lang="tr-TR" sz="3400" b="1" dirty="0">
                <a:solidFill>
                  <a:srgbClr val="D8AD65"/>
                </a:solidFill>
                <a:latin typeface="Myriad Pro Cond"/>
              </a:rPr>
              <a:t>Temel Kurulum/Dekorasyon</a:t>
            </a:r>
          </a:p>
        </p:txBody>
      </p:sp>
      <p:sp>
        <p:nvSpPr>
          <p:cNvPr id="6" name="Dikdörtgen 5">
            <a:extLst>
              <a:ext uri="{FF2B5EF4-FFF2-40B4-BE49-F238E27FC236}">
                <a16:creationId xmlns:a16="http://schemas.microsoft.com/office/drawing/2014/main" id="{8DA0D1BD-00AA-4E5A-990A-CDE02E7F864D}"/>
              </a:ext>
            </a:extLst>
          </p:cNvPr>
          <p:cNvSpPr/>
          <p:nvPr/>
        </p:nvSpPr>
        <p:spPr>
          <a:xfrm>
            <a:off x="11138665" y="7954331"/>
            <a:ext cx="2106667" cy="615553"/>
          </a:xfrm>
          <a:prstGeom prst="rect">
            <a:avLst/>
          </a:prstGeom>
        </p:spPr>
        <p:txBody>
          <a:bodyPr wrap="none">
            <a:spAutoFit/>
          </a:bodyPr>
          <a:lstStyle/>
          <a:p>
            <a:r>
              <a:rPr lang="tr-TR" sz="3400" b="1" dirty="0" err="1">
                <a:solidFill>
                  <a:srgbClr val="D8AD65"/>
                </a:solidFill>
                <a:latin typeface="Myriad Pro Cond"/>
              </a:rPr>
              <a:t>Franchise</a:t>
            </a:r>
            <a:endParaRPr lang="tr-TR" sz="3400" b="1" dirty="0">
              <a:solidFill>
                <a:srgbClr val="D8AD65"/>
              </a:solidFill>
              <a:latin typeface="Myriad Pro Cond"/>
            </a:endParaRPr>
          </a:p>
        </p:txBody>
      </p:sp>
      <p:sp>
        <p:nvSpPr>
          <p:cNvPr id="7" name="Dikdörtgen 6">
            <a:extLst>
              <a:ext uri="{FF2B5EF4-FFF2-40B4-BE49-F238E27FC236}">
                <a16:creationId xmlns:a16="http://schemas.microsoft.com/office/drawing/2014/main" id="{C5DD7691-DE9C-4857-98F4-2A9F170E060F}"/>
              </a:ext>
            </a:extLst>
          </p:cNvPr>
          <p:cNvSpPr/>
          <p:nvPr/>
        </p:nvSpPr>
        <p:spPr>
          <a:xfrm>
            <a:off x="8540422" y="9283261"/>
            <a:ext cx="7615388" cy="1138773"/>
          </a:xfrm>
          <a:prstGeom prst="rect">
            <a:avLst/>
          </a:prstGeom>
        </p:spPr>
        <p:txBody>
          <a:bodyPr wrap="square">
            <a:spAutoFit/>
          </a:bodyPr>
          <a:lstStyle/>
          <a:p>
            <a:r>
              <a:rPr lang="tr-TR" sz="3400" b="1" dirty="0">
                <a:solidFill>
                  <a:srgbClr val="D8AD65"/>
                </a:solidFill>
                <a:latin typeface="Myriad Pro Cond"/>
              </a:rPr>
              <a:t>Pazar Araştırması Çalışması </a:t>
            </a:r>
          </a:p>
          <a:p>
            <a:r>
              <a:rPr lang="tr-TR" sz="3400" b="1" dirty="0">
                <a:solidFill>
                  <a:srgbClr val="D8AD65"/>
                </a:solidFill>
                <a:latin typeface="Myriad Pro Cond"/>
              </a:rPr>
              <a:t>ve Raporları</a:t>
            </a:r>
          </a:p>
        </p:txBody>
      </p:sp>
      <p:sp>
        <p:nvSpPr>
          <p:cNvPr id="117" name="Dikdörtgen 116">
            <a:extLst>
              <a:ext uri="{FF2B5EF4-FFF2-40B4-BE49-F238E27FC236}">
                <a16:creationId xmlns:a16="http://schemas.microsoft.com/office/drawing/2014/main" id="{8EC42A8B-ED47-4CC4-A29F-DED38E6E3AF0}"/>
              </a:ext>
            </a:extLst>
          </p:cNvPr>
          <p:cNvSpPr/>
          <p:nvPr/>
        </p:nvSpPr>
        <p:spPr>
          <a:xfrm>
            <a:off x="11007750" y="2865297"/>
            <a:ext cx="1754006" cy="615553"/>
          </a:xfrm>
          <a:prstGeom prst="rect">
            <a:avLst/>
          </a:prstGeom>
        </p:spPr>
        <p:txBody>
          <a:bodyPr wrap="none">
            <a:spAutoFit/>
          </a:bodyPr>
          <a:lstStyle/>
          <a:p>
            <a:r>
              <a:rPr lang="tr-TR" sz="3400" b="1" dirty="0">
                <a:solidFill>
                  <a:srgbClr val="D8AD65"/>
                </a:solidFill>
                <a:latin typeface="Myriad Pro Cond"/>
              </a:rPr>
              <a:t>Tanıtım</a:t>
            </a:r>
          </a:p>
        </p:txBody>
      </p:sp>
      <p:sp>
        <p:nvSpPr>
          <p:cNvPr id="2" name="Dikdörtgen 1">
            <a:extLst>
              <a:ext uri="{FF2B5EF4-FFF2-40B4-BE49-F238E27FC236}">
                <a16:creationId xmlns:a16="http://schemas.microsoft.com/office/drawing/2014/main" id="{4B0711A5-E6E0-48F3-BC30-28FB7813F7B1}"/>
              </a:ext>
            </a:extLst>
          </p:cNvPr>
          <p:cNvSpPr/>
          <p:nvPr/>
        </p:nvSpPr>
        <p:spPr>
          <a:xfrm>
            <a:off x="701058" y="12470917"/>
            <a:ext cx="24085464" cy="1077218"/>
          </a:xfrm>
          <a:prstGeom prst="rect">
            <a:avLst/>
          </a:prstGeom>
        </p:spPr>
        <p:txBody>
          <a:bodyPr wrap="square">
            <a:spAutoFit/>
          </a:bodyPr>
          <a:lstStyle/>
          <a:p>
            <a:pPr algn="l"/>
            <a:r>
              <a:rPr lang="tr-TR" sz="3200" b="1" i="1" dirty="0">
                <a:solidFill>
                  <a:srgbClr val="FF0000"/>
                </a:solidFill>
                <a:latin typeface="Myriad Pro Cond"/>
              </a:rPr>
              <a:t>AMAÇ:</a:t>
            </a:r>
            <a:r>
              <a:rPr lang="tr-TR" sz="3200" dirty="0">
                <a:solidFill>
                  <a:srgbClr val="FF0000"/>
                </a:solidFill>
              </a:rPr>
              <a:t> </a:t>
            </a:r>
            <a:r>
              <a:rPr lang="tr-TR" sz="3200" b="1" i="1" dirty="0">
                <a:solidFill>
                  <a:schemeClr val="bg1"/>
                </a:solidFill>
                <a:latin typeface="Myriad Pro Cond"/>
                <a:sym typeface="Myriad Pro Condensed"/>
              </a:rPr>
              <a:t>Çok</a:t>
            </a:r>
            <a:r>
              <a:rPr lang="tr-TR" sz="3200" dirty="0">
                <a:solidFill>
                  <a:schemeClr val="bg1"/>
                </a:solidFill>
              </a:rPr>
              <a:t> </a:t>
            </a:r>
            <a:r>
              <a:rPr lang="tr-TR" sz="3200" b="1" i="1" dirty="0">
                <a:solidFill>
                  <a:schemeClr val="bg1"/>
                </a:solidFill>
                <a:latin typeface="Myriad Pro Cond"/>
              </a:rPr>
              <a:t>Kanallı Zincir Mağaza Desteği ile perakende sektöründe faaliyet gösteren ve mal ticareti yapan çok kanallı zincir mağaza markası sahibi şirketlerin; yurt dışı pazarlarda daha hızlı büyümelerini ve ihracatlarını artırabilmelerini sağlamak</a:t>
            </a:r>
          </a:p>
        </p:txBody>
      </p:sp>
    </p:spTree>
    <p:extLst>
      <p:ext uri="{BB962C8B-B14F-4D97-AF65-F5344CB8AC3E}">
        <p14:creationId xmlns:p14="http://schemas.microsoft.com/office/powerpoint/2010/main" val="194841286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p:cNvGrpSpPr/>
          <p:nvPr/>
        </p:nvGrpSpPr>
        <p:grpSpPr>
          <a:xfrm>
            <a:off x="4965453" y="568503"/>
            <a:ext cx="15556672" cy="1394492"/>
            <a:chOff x="-12700" y="-12699"/>
            <a:chExt cx="12192954" cy="1394491"/>
          </a:xfrm>
        </p:grpSpPr>
        <p:grpSp>
          <p:nvGrpSpPr>
            <p:cNvPr id="21" name="Rectangle"/>
            <p:cNvGrpSpPr/>
            <p:nvPr/>
          </p:nvGrpSpPr>
          <p:grpSpPr>
            <a:xfrm>
              <a:off x="-12700" y="-12700"/>
              <a:ext cx="12192955" cy="1394492"/>
              <a:chOff x="0" y="0"/>
              <a:chExt cx="12192954" cy="1394491"/>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4" name="Rectangle Rectangle" descr="Rectangle Rectangle"/>
              <p:cNvPicPr>
                <a:picLocks/>
              </p:cNvPicPr>
              <p:nvPr/>
            </p:nvPicPr>
            <p:blipFill>
              <a:blip r:embed="rId3"/>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5"/>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12879"/>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5"/>
          <a:stretch>
            <a:fillRect/>
          </a:stretch>
        </p:blipFill>
        <p:spPr>
          <a:xfrm>
            <a:off x="21532525" y="779755"/>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44" name="İhracat desteklerimizi yeni bir bakış açısıyla kurguladık"/>
          <p:cNvSpPr txBox="1"/>
          <p:nvPr/>
        </p:nvSpPr>
        <p:spPr>
          <a:xfrm>
            <a:off x="11853188" y="2891065"/>
            <a:ext cx="9103365" cy="6249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endParaRPr dirty="0">
              <a:solidFill>
                <a:srgbClr val="ED3338"/>
              </a:solidFill>
              <a:sym typeface="Helvetica Neue"/>
            </a:endParaRPr>
          </a:p>
        </p:txBody>
      </p:sp>
      <p:sp>
        <p:nvSpPr>
          <p:cNvPr id="48" name="14 farklı mevzuat  (yaklaşık 200 sayfa) ile düzenlenen tüm destekler Çerçeve Üst bir Kararda toplandı.…"/>
          <p:cNvSpPr txBox="1"/>
          <p:nvPr/>
        </p:nvSpPr>
        <p:spPr>
          <a:xfrm>
            <a:off x="11740340" y="4714176"/>
            <a:ext cx="8915801" cy="516145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marL="342900" indent="-342900" algn="l">
              <a:spcBef>
                <a:spcPts val="1200"/>
              </a:spcBef>
              <a:buSzPct val="123000"/>
              <a:buChar char="•"/>
              <a:defRPr sz="3600">
                <a:solidFill>
                  <a:srgbClr val="FFFFFF"/>
                </a:solidFill>
                <a:latin typeface="Myriad Pro Cond"/>
                <a:ea typeface="Myriad Pro Cond"/>
                <a:cs typeface="Myriad Pro Cond"/>
                <a:sym typeface="Myriad Pro Condensed"/>
              </a:defRPr>
            </a:pPr>
            <a:endParaRPr sz="3400" dirty="0"/>
          </a:p>
        </p:txBody>
      </p:sp>
      <p:graphicFrame>
        <p:nvGraphicFramePr>
          <p:cNvPr id="40" name="Tablo 39">
            <a:extLst>
              <a:ext uri="{FF2B5EF4-FFF2-40B4-BE49-F238E27FC236}">
                <a16:creationId xmlns:a16="http://schemas.microsoft.com/office/drawing/2014/main" id="{FEAD63AF-C3B6-4014-BF70-EF67C401C196}"/>
              </a:ext>
            </a:extLst>
          </p:cNvPr>
          <p:cNvGraphicFramePr>
            <a:graphicFrameLocks noGrp="1"/>
          </p:cNvGraphicFramePr>
          <p:nvPr/>
        </p:nvGraphicFramePr>
        <p:xfrm>
          <a:off x="3230531" y="2416222"/>
          <a:ext cx="17747613" cy="10573816"/>
        </p:xfrm>
        <a:graphic>
          <a:graphicData uri="http://schemas.openxmlformats.org/drawingml/2006/table">
            <a:tbl>
              <a:tblPr>
                <a:effectLst>
                  <a:innerShdw blurRad="63500" dist="50800" dir="8100000">
                    <a:prstClr val="black">
                      <a:alpha val="50000"/>
                    </a:prstClr>
                  </a:innerShdw>
                </a:effectLst>
              </a:tblPr>
              <a:tblGrid>
                <a:gridCol w="3268240">
                  <a:extLst>
                    <a:ext uri="{9D8B030D-6E8A-4147-A177-3AD203B41FA5}">
                      <a16:colId xmlns:a16="http://schemas.microsoft.com/office/drawing/2014/main" val="20000"/>
                    </a:ext>
                  </a:extLst>
                </a:gridCol>
                <a:gridCol w="2457375">
                  <a:extLst>
                    <a:ext uri="{9D8B030D-6E8A-4147-A177-3AD203B41FA5}">
                      <a16:colId xmlns:a16="http://schemas.microsoft.com/office/drawing/2014/main" val="20001"/>
                    </a:ext>
                  </a:extLst>
                </a:gridCol>
                <a:gridCol w="4154627">
                  <a:extLst>
                    <a:ext uri="{9D8B030D-6E8A-4147-A177-3AD203B41FA5}">
                      <a16:colId xmlns:a16="http://schemas.microsoft.com/office/drawing/2014/main" val="20002"/>
                    </a:ext>
                  </a:extLst>
                </a:gridCol>
                <a:gridCol w="4718722">
                  <a:extLst>
                    <a:ext uri="{9D8B030D-6E8A-4147-A177-3AD203B41FA5}">
                      <a16:colId xmlns:a16="http://schemas.microsoft.com/office/drawing/2014/main" val="20003"/>
                    </a:ext>
                  </a:extLst>
                </a:gridCol>
                <a:gridCol w="3148649">
                  <a:extLst>
                    <a:ext uri="{9D8B030D-6E8A-4147-A177-3AD203B41FA5}">
                      <a16:colId xmlns:a16="http://schemas.microsoft.com/office/drawing/2014/main" val="20004"/>
                    </a:ext>
                  </a:extLst>
                </a:gridCol>
              </a:tblGrid>
              <a:tr h="1573785">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Kalemi</a:t>
                      </a:r>
                    </a:p>
                  </a:txBody>
                  <a:tcPr marL="7573" marR="7573" marT="757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Oranı % </a:t>
                      </a:r>
                    </a:p>
                  </a:txBody>
                  <a:tcPr marL="7573" marR="7573" marT="757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Destek Limiti</a:t>
                      </a:r>
                    </a:p>
                  </a:txBody>
                  <a:tcPr marL="7573" marR="7573" marT="757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Süre/Adet</a:t>
                      </a:r>
                    </a:p>
                  </a:txBody>
                  <a:tcPr marL="7573" marR="7573" marT="757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E43033"/>
                          </a:solidFill>
                          <a:effectLst/>
                          <a:uFillTx/>
                          <a:latin typeface="Myriad Pro Cond"/>
                          <a:ea typeface="+mn-ea"/>
                          <a:cs typeface="+mn-cs"/>
                          <a:sym typeface="Helvetica Neue"/>
                        </a:rPr>
                        <a:t>Faydalanıcı</a:t>
                      </a:r>
                    </a:p>
                  </a:txBody>
                  <a:tcPr marL="7573" marR="7573" marT="7573"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43041">
                <a:tc>
                  <a:txBody>
                    <a:bodyPr/>
                    <a:lstStyle/>
                    <a:p>
                      <a:pPr marL="0" marR="0" indent="0" algn="ctr" defTabSz="2438338" rtl="0" fontAlgn="auto" latinLnBrk="0" hangingPunct="0">
                        <a:lnSpc>
                          <a:spcPct val="100000"/>
                        </a:lnSpc>
                        <a:spcBef>
                          <a:spcPts val="0"/>
                        </a:spcBef>
                        <a:spcAft>
                          <a:spcPts val="0"/>
                        </a:spcAft>
                        <a:buClrTx/>
                        <a:buSzTx/>
                        <a:buFontTx/>
                        <a:buNone/>
                        <a:tabLst/>
                      </a:pPr>
                      <a:r>
                        <a:rPr kumimoji="0" lang="tr-TR" sz="2800" b="1" i="0" u="none" strike="noStrike" cap="none" spc="0" normalizeH="0" baseline="0" dirty="0">
                          <a:ln>
                            <a:noFill/>
                          </a:ln>
                          <a:solidFill>
                            <a:schemeClr val="bg1"/>
                          </a:solidFill>
                          <a:effectLst/>
                          <a:uFillTx/>
                          <a:latin typeface="Myriad Pro Cond"/>
                          <a:ea typeface="+mn-ea"/>
                          <a:cs typeface="+mn-cs"/>
                          <a:sym typeface="Helvetica Neue"/>
                        </a:rPr>
                        <a:t>Tanıtım Giderleri</a:t>
                      </a: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9">
                  <a:txBody>
                    <a:bodyPr/>
                    <a:lstStyle/>
                    <a:p>
                      <a:pPr algn="ctr" rtl="0" fontAlgn="ctr"/>
                      <a:r>
                        <a:rPr lang="tr-TR" sz="2800" b="1" i="0" u="none" strike="noStrike" dirty="0">
                          <a:solidFill>
                            <a:schemeClr val="bg1"/>
                          </a:solidFill>
                          <a:effectLst/>
                          <a:latin typeface="Myriad Pro Cond"/>
                        </a:rPr>
                        <a:t>% 50/70 </a:t>
                      </a: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lang="tr-TR" sz="2800" b="1" i="0" u="none" strike="noStrike" dirty="0">
                          <a:solidFill>
                            <a:schemeClr val="bg1"/>
                          </a:solidFill>
                          <a:effectLst/>
                          <a:latin typeface="Myriad Pro Cond"/>
                        </a:rPr>
                        <a:t>9.000.000 </a:t>
                      </a:r>
                      <a:r>
                        <a:rPr lang="tr-TR" sz="2800" b="1" i="0" u="none" strike="noStrike" kern="1200" dirty="0">
                          <a:solidFill>
                            <a:schemeClr val="bg1"/>
                          </a:solidFill>
                          <a:effectLst/>
                          <a:latin typeface="Myriad Pro Cond"/>
                          <a:ea typeface="+mn-ea"/>
                          <a:cs typeface="+mn-cs"/>
                        </a:rPr>
                        <a:t>₺ / Yıllık</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tr-TR" sz="2800" b="1" i="0" u="none" strike="noStrike" dirty="0">
                          <a:solidFill>
                            <a:schemeClr val="bg1"/>
                          </a:solidFill>
                          <a:effectLst/>
                          <a:latin typeface="Myriad Pro Cond"/>
                        </a:rPr>
                        <a:t>Ülke Başına 5 yıl</a:t>
                      </a: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9">
                  <a:txBody>
                    <a:bodyPr/>
                    <a:lstStyle/>
                    <a:p>
                      <a:pPr algn="ctr" rtl="0" fontAlgn="ctr"/>
                      <a:r>
                        <a:rPr lang="tr-TR" sz="2800" b="1" i="0" u="none" strike="noStrike" dirty="0">
                          <a:solidFill>
                            <a:schemeClr val="bg1"/>
                          </a:solidFill>
                          <a:effectLst/>
                          <a:latin typeface="Myriad Pro Cond"/>
                        </a:rPr>
                        <a:t>Çok Kanallı Zincir Mağaza Markası Sahibi Şirketler</a:t>
                      </a: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940124"/>
                  </a:ext>
                </a:extLst>
              </a:tr>
              <a:tr h="1243041">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fontAlgn="auto" latinLnBrk="0" hangingPunct="0">
                        <a:lnSpc>
                          <a:spcPct val="100000"/>
                        </a:lnSpc>
                        <a:spcBef>
                          <a:spcPts val="0"/>
                        </a:spcBef>
                        <a:spcAft>
                          <a:spcPts val="0"/>
                        </a:spcAft>
                        <a:buClrTx/>
                        <a:buSzTx/>
                        <a:buFontTx/>
                        <a:buNone/>
                        <a:tabLst/>
                      </a:pPr>
                      <a:r>
                        <a:rPr kumimoji="0" lang="tr-TR" sz="2800" b="1" i="0" u="none" strike="noStrike" cap="none" spc="0" normalizeH="0" baseline="0" dirty="0">
                          <a:ln>
                            <a:noFill/>
                          </a:ln>
                          <a:solidFill>
                            <a:schemeClr val="bg1"/>
                          </a:solidFill>
                          <a:effectLst/>
                          <a:uFillTx/>
                          <a:latin typeface="Myriad Pro Cond"/>
                          <a:ea typeface="+mn-ea"/>
                          <a:cs typeface="+mn-cs"/>
                          <a:sym typeface="Helvetica Neue"/>
                        </a:rPr>
                        <a:t>Birim Kira Giderleri  </a:t>
                      </a: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r>
                        <a:rPr lang="tr-TR" sz="2800" b="1" i="0" u="none" strike="noStrike" dirty="0">
                          <a:solidFill>
                            <a:schemeClr val="bg1"/>
                          </a:solidFill>
                          <a:effectLst/>
                          <a:latin typeface="Myriad Pro Cond"/>
                        </a:rPr>
                        <a:t>2.000.000 </a:t>
                      </a:r>
                      <a:r>
                        <a:rPr lang="tr-TR" sz="2800" b="1" i="0" u="none" strike="noStrike" kern="1200" dirty="0">
                          <a:solidFill>
                            <a:schemeClr val="bg1"/>
                          </a:solidFill>
                          <a:effectLst/>
                          <a:latin typeface="Myriad Pro Cond"/>
                          <a:ea typeface="+mn-ea"/>
                          <a:cs typeface="+mn-cs"/>
                        </a:rPr>
                        <a:t>₺ / Birim Başına Yıllık</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r>
                        <a:rPr lang="tr-TR" sz="2800" b="1" i="0" u="none" strike="noStrike" dirty="0">
                          <a:solidFill>
                            <a:schemeClr val="bg1"/>
                          </a:solidFill>
                          <a:effectLst/>
                          <a:latin typeface="Myriad Pro Cond"/>
                        </a:rPr>
                        <a:t>Birim Başına 5 yıl</a:t>
                      </a: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46819">
                <a:tc rowSpan="2">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Temel Kurulum/</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Dekorasyon Giderleri</a:t>
                      </a:r>
                      <a:endParaRPr kumimoji="0" lang="tr-TR" sz="2800" b="1" i="0" u="none" strike="noStrike" cap="none" spc="0" normalizeH="0" baseline="0" dirty="0">
                        <a:ln>
                          <a:noFill/>
                        </a:ln>
                        <a:solidFill>
                          <a:schemeClr val="bg1"/>
                        </a:solidFill>
                        <a:effectLst/>
                        <a:uFillTx/>
                        <a:latin typeface="Myriad Pro Cond"/>
                        <a:ea typeface="+mn-ea"/>
                        <a:cs typeface="+mn-cs"/>
                        <a:sym typeface="Helvetica Neue"/>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pPr algn="ctr" rtl="0" fontAlgn="ctr"/>
                      <a:endParaRPr lang="tr-TR" sz="1600" b="1" i="1"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a:p>
                  </a:txBody>
                  <a:tcPr/>
                </a:tc>
                <a:extLst>
                  <a:ext uri="{0D108BD9-81ED-4DB2-BD59-A6C34878D82A}">
                    <a16:rowId xmlns:a16="http://schemas.microsoft.com/office/drawing/2014/main" val="3808229780"/>
                  </a:ext>
                </a:extLst>
              </a:tr>
              <a:tr h="1139545">
                <a:tc vMerge="1">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000" b="1" i="0" u="none" strike="noStrike" kern="1200" cap="none" spc="0" normalizeH="0" baseline="0" dirty="0">
                          <a:ln>
                            <a:noFill/>
                          </a:ln>
                          <a:solidFill>
                            <a:srgbClr val="002060"/>
                          </a:solidFill>
                          <a:effectLst/>
                          <a:uFillTx/>
                          <a:latin typeface="Myriad Pro Cond"/>
                          <a:ea typeface="+mn-ea"/>
                          <a:cs typeface="+mn-cs"/>
                          <a:sym typeface="Helvetica Neue"/>
                        </a:rPr>
                        <a:t>Temel Kurulum/</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2000" b="1" i="0" u="none" strike="noStrike" kern="1200" cap="none" spc="0" normalizeH="0" baseline="0" dirty="0">
                          <a:ln>
                            <a:noFill/>
                          </a:ln>
                          <a:solidFill>
                            <a:srgbClr val="002060"/>
                          </a:solidFill>
                          <a:effectLst/>
                          <a:uFillTx/>
                          <a:latin typeface="Myriad Pro Cond"/>
                          <a:ea typeface="+mn-ea"/>
                          <a:cs typeface="+mn-cs"/>
                          <a:sym typeface="Helvetica Neue"/>
                        </a:rPr>
                        <a:t>Dekorasyon Giderleri</a:t>
                      </a:r>
                      <a:endParaRPr lang="tr-TR" dirty="0"/>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8CEA4"/>
                    </a:solid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rowSpan="2">
                  <a:txBody>
                    <a:bodyPr/>
                    <a:lstStyle/>
                    <a:p>
                      <a:pPr algn="ctr" rtl="0" fontAlgn="ctr"/>
                      <a:r>
                        <a:rPr lang="tr-TR" sz="2800" b="1" i="0" u="none" strike="noStrike" dirty="0">
                          <a:solidFill>
                            <a:schemeClr val="bg1"/>
                          </a:solidFill>
                          <a:effectLst/>
                          <a:latin typeface="Myriad Pro Cond"/>
                        </a:rPr>
                        <a:t>3.000.000 </a:t>
                      </a:r>
                      <a:r>
                        <a:rPr lang="tr-TR" sz="2800" b="1" i="0" u="none" strike="noStrike" kern="1200" dirty="0">
                          <a:solidFill>
                            <a:schemeClr val="bg1"/>
                          </a:solidFill>
                          <a:effectLst/>
                          <a:latin typeface="Myriad Pro Cond"/>
                          <a:ea typeface="+mn-ea"/>
                          <a:cs typeface="+mn-cs"/>
                        </a:rPr>
                        <a:t>₺ / Birim Başına</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defTabSz="584200" rtl="0" fontAlgn="ctr" latinLnBrk="0">
                        <a:lnSpc>
                          <a:spcPct val="100000"/>
                        </a:lnSpc>
                        <a:spcBef>
                          <a:spcPts val="0"/>
                        </a:spcBef>
                        <a:spcAft>
                          <a:spcPts val="0"/>
                        </a:spcAft>
                        <a:buClrTx/>
                        <a:buSzTx/>
                        <a:buFontTx/>
                        <a:buNone/>
                        <a:tabLst/>
                      </a:pPr>
                      <a:r>
                        <a:rPr lang="tr-TR" sz="2800" b="1" i="0" u="none" strike="noStrike" cap="none" spc="0" baseline="0" dirty="0">
                          <a:solidFill>
                            <a:schemeClr val="bg1"/>
                          </a:solidFill>
                          <a:effectLst/>
                          <a:uFillTx/>
                          <a:latin typeface="Myriad Pro Cond"/>
                          <a:ea typeface="+mn-ea"/>
                          <a:cs typeface="+mn-cs"/>
                          <a:sym typeface="Helvetica Neue"/>
                        </a:rPr>
                        <a:t>Birim Başına 1 kez</a:t>
                      </a: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096538804"/>
                  </a:ext>
                </a:extLst>
              </a:tr>
              <a:tr h="346818">
                <a:tc rowSpan="2">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b="1" i="0" u="none" strike="noStrike" kern="1200" cap="none" spc="0" normalizeH="0" baseline="0" dirty="0" err="1">
                          <a:ln>
                            <a:noFill/>
                          </a:ln>
                          <a:solidFill>
                            <a:schemeClr val="bg1"/>
                          </a:solidFill>
                          <a:effectLst/>
                          <a:uFillTx/>
                          <a:latin typeface="Myriad Pro Cond"/>
                          <a:ea typeface="+mn-ea"/>
                          <a:cs typeface="+mn-cs"/>
                          <a:sym typeface="Helvetica Neue"/>
                        </a:rPr>
                        <a:t>Franchise</a:t>
                      </a:r>
                      <a:endParaRPr kumimoji="0" lang="tr-TR" sz="2800" b="1" i="0" u="none" strike="noStrike" cap="none" spc="0" normalizeH="0" baseline="0" dirty="0">
                        <a:ln>
                          <a:noFill/>
                        </a:ln>
                        <a:solidFill>
                          <a:schemeClr val="bg1"/>
                        </a:solidFill>
                        <a:effectLst/>
                        <a:uFillTx/>
                        <a:latin typeface="Myriad Pro Cond"/>
                        <a:ea typeface="+mn-ea"/>
                        <a:cs typeface="+mn-cs"/>
                        <a:sym typeface="Helvetica Neue"/>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dirty="0"/>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a:p>
                  </a:txBody>
                  <a:tcPr/>
                </a:tc>
                <a:extLst>
                  <a:ext uri="{0D108BD9-81ED-4DB2-BD59-A6C34878D82A}">
                    <a16:rowId xmlns:a16="http://schemas.microsoft.com/office/drawing/2014/main" val="2803501056"/>
                  </a:ext>
                </a:extLst>
              </a:tr>
              <a:tr h="1213863">
                <a:tc vMerge="1">
                  <a:txBody>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tr-TR" sz="2000" b="1" i="0" u="none" strike="noStrike" kern="1200" cap="none" spc="0" normalizeH="0" baseline="0" dirty="0" err="1">
                          <a:ln>
                            <a:noFill/>
                          </a:ln>
                          <a:solidFill>
                            <a:srgbClr val="002060"/>
                          </a:solidFill>
                          <a:effectLst/>
                          <a:uFillTx/>
                          <a:latin typeface="Myriad Pro Cond"/>
                          <a:ea typeface="+mn-ea"/>
                          <a:cs typeface="+mn-cs"/>
                          <a:sym typeface="Helvetica Neue"/>
                        </a:rPr>
                        <a:t>Franchise</a:t>
                      </a:r>
                      <a:endParaRPr kumimoji="0" lang="tr-TR" sz="2000" b="1" i="0" u="none" strike="noStrike" kern="1200" cap="none" spc="0" normalizeH="0" baseline="0" dirty="0">
                        <a:ln>
                          <a:noFill/>
                        </a:ln>
                        <a:solidFill>
                          <a:srgbClr val="002060"/>
                        </a:solidFill>
                        <a:effectLst/>
                        <a:uFillTx/>
                        <a:latin typeface="Myriad Pro Cond"/>
                        <a:ea typeface="+mn-ea"/>
                        <a:cs typeface="+mn-cs"/>
                        <a:sym typeface="Helvetica Neue"/>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8CEA4"/>
                    </a:solid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rowSpan="2">
                  <a:txBody>
                    <a:bodyPr/>
                    <a:lstStyle/>
                    <a:p>
                      <a:pPr algn="ctr" rtl="0" fontAlgn="ctr"/>
                      <a:r>
                        <a:rPr lang="tr-TR" sz="2800" b="1" i="0" u="none" strike="noStrike" dirty="0">
                          <a:solidFill>
                            <a:schemeClr val="bg1"/>
                          </a:solidFill>
                          <a:effectLst/>
                          <a:latin typeface="Myriad Pro Cond"/>
                        </a:rPr>
                        <a:t>2.000.000 </a:t>
                      </a:r>
                      <a:r>
                        <a:rPr lang="tr-TR" sz="2800" b="1" i="0" u="none" strike="noStrike" kern="1200" dirty="0">
                          <a:solidFill>
                            <a:schemeClr val="bg1"/>
                          </a:solidFill>
                          <a:effectLst/>
                          <a:latin typeface="Myriad Pro Cond"/>
                          <a:ea typeface="+mn-ea"/>
                          <a:cs typeface="+mn-cs"/>
                        </a:rPr>
                        <a:t>₺ / Birim Başına</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defTabSz="584200" rtl="0" fontAlgn="ctr" latinLnBrk="0">
                        <a:lnSpc>
                          <a:spcPct val="100000"/>
                        </a:lnSpc>
                        <a:spcBef>
                          <a:spcPts val="0"/>
                        </a:spcBef>
                        <a:spcAft>
                          <a:spcPts val="0"/>
                        </a:spcAft>
                        <a:buClrTx/>
                        <a:buSzTx/>
                        <a:buFontTx/>
                        <a:buNone/>
                        <a:tabLst/>
                      </a:pPr>
                      <a:r>
                        <a:rPr lang="tr-TR" sz="2800" b="1" i="0" u="none" strike="noStrike" cap="none" spc="0" baseline="0" dirty="0">
                          <a:solidFill>
                            <a:schemeClr val="bg1"/>
                          </a:solidFill>
                          <a:effectLst/>
                          <a:uFillTx/>
                          <a:latin typeface="Myriad Pro Cond"/>
                          <a:ea typeface="+mn-ea"/>
                          <a:cs typeface="+mn-cs"/>
                          <a:sym typeface="Helvetica Neue"/>
                        </a:rPr>
                        <a:t>Birim Başına 2 yıl</a:t>
                      </a: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835378375"/>
                  </a:ext>
                </a:extLst>
              </a:tr>
              <a:tr h="210546">
                <a:tc rowSpan="2">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Pazar Araştırması Çalışması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ve Raporları</a:t>
                      </a:r>
                      <a:endParaRPr kumimoji="0" lang="tr-TR" sz="2800" b="1" i="0" u="none" strike="noStrike" cap="none" spc="0" normalizeH="0" baseline="0" dirty="0">
                        <a:ln>
                          <a:noFill/>
                        </a:ln>
                        <a:solidFill>
                          <a:schemeClr val="bg1"/>
                        </a:solidFill>
                        <a:effectLst/>
                        <a:uFillTx/>
                        <a:latin typeface="Myriad Pro Cond"/>
                        <a:ea typeface="+mn-ea"/>
                        <a:cs typeface="+mn-cs"/>
                        <a:sym typeface="Helvetica Neue"/>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dirty="0"/>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a:p>
                  </a:txBody>
                  <a:tcPr/>
                </a:tc>
                <a:extLst>
                  <a:ext uri="{0D108BD9-81ED-4DB2-BD59-A6C34878D82A}">
                    <a16:rowId xmlns:a16="http://schemas.microsoft.com/office/drawing/2014/main" val="666135293"/>
                  </a:ext>
                </a:extLst>
              </a:tr>
              <a:tr h="1486364">
                <a:tc vMerge="1">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000" b="1" i="0" u="none" strike="noStrike" kern="1200" cap="none" spc="0" normalizeH="0" baseline="0" dirty="0">
                          <a:ln>
                            <a:noFill/>
                          </a:ln>
                          <a:solidFill>
                            <a:srgbClr val="002060"/>
                          </a:solidFill>
                          <a:effectLst/>
                          <a:uFillTx/>
                          <a:latin typeface="Myriad Pro Cond"/>
                          <a:ea typeface="+mn-ea"/>
                          <a:cs typeface="+mn-cs"/>
                          <a:sym typeface="Helvetica Neue"/>
                        </a:rPr>
                        <a:t>Pazar Araştırması Çalışması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2000" b="1" i="0" u="none" strike="noStrike" kern="1200" cap="none" spc="0" normalizeH="0" baseline="0" dirty="0">
                          <a:ln>
                            <a:noFill/>
                          </a:ln>
                          <a:solidFill>
                            <a:srgbClr val="002060"/>
                          </a:solidFill>
                          <a:effectLst/>
                          <a:uFillTx/>
                          <a:latin typeface="Myriad Pro Cond"/>
                          <a:ea typeface="+mn-ea"/>
                          <a:cs typeface="+mn-cs"/>
                          <a:sym typeface="Helvetica Neue"/>
                        </a:rPr>
                        <a:t>ve Raporları</a:t>
                      </a: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8CEA4"/>
                    </a:solid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algn="ctr" rtl="0" fontAlgn="ctr"/>
                      <a:r>
                        <a:rPr lang="tr-TR" sz="2800" b="1" i="0" u="none" strike="noStrike" dirty="0">
                          <a:solidFill>
                            <a:schemeClr val="bg1"/>
                          </a:solidFill>
                          <a:effectLst/>
                          <a:latin typeface="Myriad Pro Cond"/>
                        </a:rPr>
                        <a:t>2.000.000 </a:t>
                      </a:r>
                      <a:r>
                        <a:rPr lang="tr-TR" sz="2800" b="1" i="0" u="none" strike="noStrike" kern="1200" dirty="0">
                          <a:solidFill>
                            <a:schemeClr val="bg1"/>
                          </a:solidFill>
                          <a:effectLst/>
                          <a:latin typeface="Myriad Pro Cond"/>
                          <a:ea typeface="+mn-ea"/>
                          <a:cs typeface="+mn-cs"/>
                        </a:rPr>
                        <a:t>₺ / Yıllık</a:t>
                      </a: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584200" rtl="0" fontAlgn="ctr" latinLnBrk="0">
                        <a:lnSpc>
                          <a:spcPct val="100000"/>
                        </a:lnSpc>
                        <a:spcBef>
                          <a:spcPts val="0"/>
                        </a:spcBef>
                        <a:spcAft>
                          <a:spcPts val="0"/>
                        </a:spcAft>
                        <a:buClrTx/>
                        <a:buSzTx/>
                        <a:buFontTx/>
                        <a:buNone/>
                        <a:tabLst/>
                      </a:pPr>
                      <a:r>
                        <a:rPr lang="tr-TR" sz="2800" b="1" i="0" u="none" strike="noStrike" cap="none" spc="0" baseline="0" dirty="0">
                          <a:solidFill>
                            <a:schemeClr val="bg1"/>
                          </a:solidFill>
                          <a:effectLst/>
                          <a:uFillTx/>
                          <a:latin typeface="Myriad Pro Cond"/>
                          <a:ea typeface="+mn-ea"/>
                          <a:cs typeface="+mn-cs"/>
                          <a:sym typeface="Helvetica Neue"/>
                        </a:rPr>
                        <a:t>Şirket Kapsamda Olduğu Sürece</a:t>
                      </a: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250254523"/>
                  </a:ext>
                </a:extLst>
              </a:tr>
              <a:tr h="1769994">
                <a:tc>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Yurt Dışı Marka Tescil, Tescil Yenilenmesi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ve Korunması</a:t>
                      </a:r>
                      <a:endParaRPr lang="tr-TR" sz="2800" dirty="0">
                        <a:solidFill>
                          <a:schemeClr val="bg1"/>
                        </a:solidFill>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lang="tr-TR" sz="2800" b="1" i="0" u="none" strike="noStrike" dirty="0">
                          <a:solidFill>
                            <a:schemeClr val="bg1"/>
                          </a:solidFill>
                          <a:effectLst/>
                          <a:latin typeface="Myriad Pro Cond"/>
                        </a:rPr>
                        <a:t>750.000 </a:t>
                      </a:r>
                      <a:r>
                        <a:rPr lang="tr-TR" sz="2800" b="1" i="0" u="none" strike="noStrike" kern="1200" dirty="0">
                          <a:solidFill>
                            <a:schemeClr val="bg1"/>
                          </a:solidFill>
                          <a:effectLst/>
                          <a:latin typeface="Myriad Pro Cond"/>
                          <a:ea typeface="+mn-ea"/>
                          <a:cs typeface="+mn-cs"/>
                        </a:rPr>
                        <a:t>₺ / Yıllık</a:t>
                      </a:r>
                      <a:endParaRPr lang="tr-TR" sz="2800" b="1" i="0" u="none" strike="noStrike" dirty="0">
                        <a:solidFill>
                          <a:schemeClr val="bg1"/>
                        </a:solidFill>
                        <a:effectLst/>
                        <a:latin typeface="Myriad Pro Cond"/>
                      </a:endParaRPr>
                    </a:p>
                    <a:p>
                      <a:pPr algn="ctr" rtl="0" fontAlgn="ctr"/>
                      <a:endParaRPr lang="tr-TR" sz="2800" b="1" i="0" u="none" strike="noStrike" dirty="0">
                        <a:solidFill>
                          <a:schemeClr val="bg1"/>
                        </a:solidFill>
                        <a:effectLst/>
                        <a:latin typeface="Myriad Pro Cond"/>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lang="tr-TR" sz="2800" b="1" i="0" u="none" strike="noStrike" cap="none" spc="0" baseline="0" dirty="0">
                          <a:solidFill>
                            <a:schemeClr val="bg1"/>
                          </a:solidFill>
                          <a:effectLst/>
                          <a:uFillTx/>
                          <a:latin typeface="Myriad Pro Cond"/>
                          <a:ea typeface="+mn-ea"/>
                          <a:cs typeface="+mn-cs"/>
                          <a:sym typeface="Helvetica Neue"/>
                        </a:rPr>
                        <a:t>Şirket Kapsamda Olduğu Sürece</a:t>
                      </a:r>
                    </a:p>
                    <a:p>
                      <a:pPr marL="0" marR="0" indent="0" algn="ctr" defTabSz="584200" rtl="0" fontAlgn="ctr" latinLnBrk="0">
                        <a:lnSpc>
                          <a:spcPct val="100000"/>
                        </a:lnSpc>
                        <a:spcBef>
                          <a:spcPts val="0"/>
                        </a:spcBef>
                        <a:spcAft>
                          <a:spcPts val="0"/>
                        </a:spcAft>
                        <a:buClrTx/>
                        <a:buSzTx/>
                        <a:buFontTx/>
                        <a:buNone/>
                        <a:tabLst/>
                      </a:pPr>
                      <a:endParaRPr lang="tr-TR" sz="2800" b="1" i="0" u="none" strike="noStrike" cap="none" spc="0" baseline="0" dirty="0">
                        <a:solidFill>
                          <a:schemeClr val="bg1"/>
                        </a:solidFill>
                        <a:effectLst/>
                        <a:uFillTx/>
                        <a:latin typeface="Myriad Pro Cond"/>
                        <a:ea typeface="+mn-ea"/>
                        <a:cs typeface="+mn-cs"/>
                        <a:sym typeface="Helvetica Neue"/>
                      </a:endParaRPr>
                    </a:p>
                  </a:txBody>
                  <a:tcPr marL="7573" marR="7573" marT="7573"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9102105"/>
                  </a:ext>
                </a:extLst>
              </a:tr>
            </a:tbl>
          </a:graphicData>
        </a:graphic>
      </p:graphicFrame>
      <p:grpSp>
        <p:nvGrpSpPr>
          <p:cNvPr id="25" name="Group">
            <a:extLst>
              <a:ext uri="{FF2B5EF4-FFF2-40B4-BE49-F238E27FC236}">
                <a16:creationId xmlns:a16="http://schemas.microsoft.com/office/drawing/2014/main" id="{F3B6B195-616C-4ADC-81FE-C80330BD3427}"/>
              </a:ext>
            </a:extLst>
          </p:cNvPr>
          <p:cNvGrpSpPr/>
          <p:nvPr/>
        </p:nvGrpSpPr>
        <p:grpSpPr>
          <a:xfrm>
            <a:off x="21204091" y="9881275"/>
            <a:ext cx="3021867" cy="2843556"/>
            <a:chOff x="-12700" y="-12699"/>
            <a:chExt cx="3884655" cy="4231020"/>
          </a:xfrm>
        </p:grpSpPr>
        <p:grpSp>
          <p:nvGrpSpPr>
            <p:cNvPr id="26" name="Rectangle">
              <a:extLst>
                <a:ext uri="{FF2B5EF4-FFF2-40B4-BE49-F238E27FC236}">
                  <a16:creationId xmlns:a16="http://schemas.microsoft.com/office/drawing/2014/main" id="{9A345886-AD8F-47F4-9F51-FDC38F332CC0}"/>
                </a:ext>
              </a:extLst>
            </p:cNvPr>
            <p:cNvGrpSpPr/>
            <p:nvPr/>
          </p:nvGrpSpPr>
          <p:grpSpPr>
            <a:xfrm>
              <a:off x="-12700" y="-12700"/>
              <a:ext cx="3884656" cy="4231021"/>
              <a:chOff x="0" y="0"/>
              <a:chExt cx="3884655" cy="4231020"/>
            </a:xfrm>
          </p:grpSpPr>
          <p:sp>
            <p:nvSpPr>
              <p:cNvPr id="38" name="Rectangle">
                <a:extLst>
                  <a:ext uri="{FF2B5EF4-FFF2-40B4-BE49-F238E27FC236}">
                    <a16:creationId xmlns:a16="http://schemas.microsoft.com/office/drawing/2014/main" id="{A401876B-208F-4598-9097-F71F05FA0114}"/>
                  </a:ext>
                </a:extLst>
              </p:cNvPr>
              <p:cNvSpPr/>
              <p:nvPr/>
            </p:nvSpPr>
            <p:spPr>
              <a:xfrm>
                <a:off x="12700" y="12699"/>
                <a:ext cx="3859256" cy="4205622"/>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Rectangle Rectangle" descr="Rectangle Rectangle">
                <a:extLst>
                  <a:ext uri="{FF2B5EF4-FFF2-40B4-BE49-F238E27FC236}">
                    <a16:creationId xmlns:a16="http://schemas.microsoft.com/office/drawing/2014/main" id="{C410E740-0D12-4D93-95FB-59AD21D27830}"/>
                  </a:ext>
                </a:extLst>
              </p:cNvPr>
              <p:cNvPicPr>
                <a:picLocks/>
              </p:cNvPicPr>
              <p:nvPr/>
            </p:nvPicPr>
            <p:blipFill>
              <a:blip r:embed="rId6"/>
              <a:stretch>
                <a:fillRect/>
              </a:stretch>
            </p:blipFill>
            <p:spPr>
              <a:xfrm>
                <a:off x="0" y="-1"/>
                <a:ext cx="3884656" cy="4231022"/>
              </a:xfrm>
              <a:prstGeom prst="rect">
                <a:avLst/>
              </a:prstGeom>
              <a:effectLst/>
            </p:spPr>
          </p:pic>
        </p:grpSp>
        <p:sp>
          <p:nvSpPr>
            <p:cNvPr id="27" name="UR-GE Projesi Desteği,…">
              <a:extLst>
                <a:ext uri="{FF2B5EF4-FFF2-40B4-BE49-F238E27FC236}">
                  <a16:creationId xmlns:a16="http://schemas.microsoft.com/office/drawing/2014/main" id="{916DE1BA-B2C8-4D39-9DFC-72E98BD3230D}"/>
                </a:ext>
              </a:extLst>
            </p:cNvPr>
            <p:cNvSpPr txBox="1"/>
            <p:nvPr/>
          </p:nvSpPr>
          <p:spPr>
            <a:xfrm>
              <a:off x="158396" y="682890"/>
              <a:ext cx="3542463" cy="271132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p>
              <a:pPr>
                <a:defRPr sz="2600">
                  <a:solidFill>
                    <a:srgbClr val="D8AD65"/>
                  </a:solidFill>
                  <a:latin typeface="Myriad Pro Cond"/>
                  <a:ea typeface="Myriad Pro Cond"/>
                  <a:cs typeface="Myriad Pro Cond"/>
                  <a:sym typeface="Myriad Pro Condensed"/>
                </a:defRPr>
              </a:pPr>
              <a:endParaRPr dirty="0"/>
            </a:p>
          </p:txBody>
        </p:sp>
        <p:sp>
          <p:nvSpPr>
            <p:cNvPr id="28" name="Line">
              <a:extLst>
                <a:ext uri="{FF2B5EF4-FFF2-40B4-BE49-F238E27FC236}">
                  <a16:creationId xmlns:a16="http://schemas.microsoft.com/office/drawing/2014/main" id="{58C11E67-7AC9-4172-BAE4-B3008EF2C962}"/>
                </a:ext>
              </a:extLst>
            </p:cNvPr>
            <p:cNvSpPr/>
            <p:nvPr/>
          </p:nvSpPr>
          <p:spPr>
            <a:xfrm>
              <a:off x="622770" y="3521209"/>
              <a:ext cx="2613716"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sp>
          <p:nvSpPr>
            <p:cNvPr id="37" name="Line">
              <a:extLst>
                <a:ext uri="{FF2B5EF4-FFF2-40B4-BE49-F238E27FC236}">
                  <a16:creationId xmlns:a16="http://schemas.microsoft.com/office/drawing/2014/main" id="{C37866B7-0036-4A7B-8C4D-F348D3AF4CA7}"/>
                </a:ext>
              </a:extLst>
            </p:cNvPr>
            <p:cNvSpPr/>
            <p:nvPr/>
          </p:nvSpPr>
          <p:spPr>
            <a:xfrm>
              <a:off x="622769" y="555898"/>
              <a:ext cx="2613717"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3" name="Dikdörtgen 2">
            <a:extLst>
              <a:ext uri="{FF2B5EF4-FFF2-40B4-BE49-F238E27FC236}">
                <a16:creationId xmlns:a16="http://schemas.microsoft.com/office/drawing/2014/main" id="{89C366AA-C436-4C5F-86E9-8EF29800851B}"/>
              </a:ext>
            </a:extLst>
          </p:cNvPr>
          <p:cNvSpPr/>
          <p:nvPr/>
        </p:nvSpPr>
        <p:spPr>
          <a:xfrm>
            <a:off x="20901898" y="10716406"/>
            <a:ext cx="3463006" cy="954107"/>
          </a:xfrm>
          <a:prstGeom prst="rect">
            <a:avLst/>
          </a:prstGeom>
        </p:spPr>
        <p:txBody>
          <a:bodyPr wrap="square">
            <a:spAutoFit/>
          </a:bodyPr>
          <a:lstStyle/>
          <a:p>
            <a:r>
              <a:rPr lang="tr-TR" sz="2700" b="1" dirty="0">
                <a:solidFill>
                  <a:srgbClr val="D8AD65"/>
                </a:solidFill>
                <a:latin typeface="Myriad Pro Cond"/>
                <a:sym typeface="Myriad Pro Condensed"/>
              </a:rPr>
              <a:t>Toplam Üst Limit: </a:t>
            </a:r>
          </a:p>
          <a:p>
            <a:r>
              <a:rPr lang="tr-TR" sz="2700" b="1" dirty="0">
                <a:solidFill>
                  <a:srgbClr val="D8AD65"/>
                </a:solidFill>
                <a:latin typeface="Myriad Pro Cond"/>
                <a:sym typeface="Myriad Pro Condensed"/>
              </a:rPr>
              <a:t>20.000.000 TL</a:t>
            </a:r>
          </a:p>
        </p:txBody>
      </p:sp>
      <p:sp>
        <p:nvSpPr>
          <p:cNvPr id="5" name="YENİ NESİL İHRACAT DESTEKLERİ">
            <a:extLst>
              <a:ext uri="{FF2B5EF4-FFF2-40B4-BE49-F238E27FC236}">
                <a16:creationId xmlns:a16="http://schemas.microsoft.com/office/drawing/2014/main" id="{6C28BDE8-5ED6-2BC0-245A-9C253AFD3A88}"/>
              </a:ext>
            </a:extLst>
          </p:cNvPr>
          <p:cNvSpPr txBox="1"/>
          <p:nvPr/>
        </p:nvSpPr>
        <p:spPr>
          <a:xfrm>
            <a:off x="5479720" y="725263"/>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dirty="0">
                <a:latin typeface="Calibri" panose="020F0502020204030204" pitchFamily="34" charset="0"/>
                <a:cs typeface="Calibri" panose="020F0502020204030204" pitchFamily="34" charset="0"/>
              </a:rPr>
              <a:t>ÇOK KANALLI ZİNCİR MAĞAZA DESTEĞİ</a:t>
            </a:r>
          </a:p>
        </p:txBody>
      </p:sp>
    </p:spTree>
    <p:extLst>
      <p:ext uri="{BB962C8B-B14F-4D97-AF65-F5344CB8AC3E}">
        <p14:creationId xmlns:p14="http://schemas.microsoft.com/office/powerpoint/2010/main" val="7399257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159343"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PAZARA GİRİŞ PROJESİ HAZIRLAMA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085706057"/>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1" y="-47558"/>
            <a:ext cx="2743814"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9" y="552801"/>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3" y="-39495"/>
            <a:ext cx="3021866" cy="9523470"/>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1" y="552801"/>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5" y="994226"/>
            <a:ext cx="5957726"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3" y="4798354"/>
            <a:ext cx="9864610" cy="3626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9" name="Shape Shape" descr="Shape Shape"/>
          <p:cNvPicPr>
            <a:picLocks/>
          </p:cNvPicPr>
          <p:nvPr/>
        </p:nvPicPr>
        <p:blipFill>
          <a:blip r:embed="rId6"/>
          <a:stretch>
            <a:fillRect/>
          </a:stretch>
        </p:blipFill>
        <p:spPr>
          <a:xfrm>
            <a:off x="7297911" y="4756143"/>
            <a:ext cx="10093978" cy="4022098"/>
          </a:xfrm>
          <a:prstGeom prst="rect">
            <a:avLst/>
          </a:prstGeom>
        </p:spPr>
      </p:pic>
      <p:sp>
        <p:nvSpPr>
          <p:cNvPr id="41" name="YENİ NESİL İHRACAT DESTEKLERİ  VE…"/>
          <p:cNvSpPr txBox="1"/>
          <p:nvPr/>
        </p:nvSpPr>
        <p:spPr>
          <a:xfrm>
            <a:off x="7708691" y="4799028"/>
            <a:ext cx="9348730" cy="33476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sym typeface="Myriad Pro Condensed"/>
            </a:endParaRPr>
          </a:p>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sym typeface="Myriad Pro Condensed"/>
              </a:rPr>
              <a:t>TASARIM VE ÜRÜN GELİŞTİRME PROJESİ DESTEĞİ</a:t>
            </a:r>
          </a:p>
        </p:txBody>
      </p:sp>
      <p:sp>
        <p:nvSpPr>
          <p:cNvPr id="42" name="26.09.2022"/>
          <p:cNvSpPr txBox="1"/>
          <p:nvPr/>
        </p:nvSpPr>
        <p:spPr>
          <a:xfrm>
            <a:off x="10989675" y="8099820"/>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3"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17" name="YENİ NESİL İHRACAT DESTEKLERİ…"/>
          <p:cNvSpPr txBox="1"/>
          <p:nvPr/>
        </p:nvSpPr>
        <p:spPr>
          <a:xfrm>
            <a:off x="21159319"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Tree>
    <p:extLst>
      <p:ext uri="{BB962C8B-B14F-4D97-AF65-F5344CB8AC3E}">
        <p14:creationId xmlns:p14="http://schemas.microsoft.com/office/powerpoint/2010/main" val="84774557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p:cNvGrpSpPr/>
          <p:nvPr/>
        </p:nvGrpSpPr>
        <p:grpSpPr>
          <a:xfrm>
            <a:off x="4572000" y="953881"/>
            <a:ext cx="15950126" cy="1394493"/>
            <a:chOff x="-12700" y="-12699"/>
            <a:chExt cx="12192954" cy="1394491"/>
          </a:xfrm>
        </p:grpSpPr>
        <p:grpSp>
          <p:nvGrpSpPr>
            <p:cNvPr id="21" name="Rectangle"/>
            <p:cNvGrpSpPr/>
            <p:nvPr/>
          </p:nvGrpSpPr>
          <p:grpSpPr>
            <a:xfrm>
              <a:off x="-12700" y="-12700"/>
              <a:ext cx="12192955" cy="1394492"/>
              <a:chOff x="0" y="0"/>
              <a:chExt cx="12192954" cy="1394491"/>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24" name="Rectangle Rectangle" descr="Rectangle Rectangle"/>
              <p:cNvPicPr>
                <a:picLocks/>
              </p:cNvPicPr>
              <p:nvPr/>
            </p:nvPicPr>
            <p:blipFill>
              <a:blip r:embed="rId3"/>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latin typeface="Helvetica Neue"/>
              </a:endParaRPr>
            </a:p>
          </p:txBody>
        </p:sp>
      </p:grpSp>
      <p:grpSp>
        <p:nvGrpSpPr>
          <p:cNvPr id="31" name="Shape"/>
          <p:cNvGrpSpPr/>
          <p:nvPr/>
        </p:nvGrpSpPr>
        <p:grpSpPr>
          <a:xfrm>
            <a:off x="260771" y="-47558"/>
            <a:ext cx="2743814"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29"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5"/>
          <a:stretch>
            <a:fillRect/>
          </a:stretch>
        </p:blipFill>
        <p:spPr>
          <a:xfrm>
            <a:off x="296539" y="552801"/>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3" y="-39495"/>
            <a:ext cx="3021866" cy="9523470"/>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3"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5"/>
          <a:stretch>
            <a:fillRect/>
          </a:stretch>
        </p:blipFill>
        <p:spPr>
          <a:xfrm>
            <a:off x="21720981" y="552801"/>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3"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17" name="YENİ NESİL İHRACAT DESTEKLERİ…"/>
          <p:cNvSpPr txBox="1"/>
          <p:nvPr/>
        </p:nvSpPr>
        <p:spPr>
          <a:xfrm>
            <a:off x="21159319"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19" name="YENİ NESİL İHRACAT DESTEKLERİ"/>
          <p:cNvSpPr txBox="1"/>
          <p:nvPr/>
        </p:nvSpPr>
        <p:spPr>
          <a:xfrm>
            <a:off x="4615562" y="1062733"/>
            <a:ext cx="15676719"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TASARIM VE ÜRÜN GELİŞTİRME PROJESİ DESTEĞİ</a:t>
            </a:r>
          </a:p>
        </p:txBody>
      </p:sp>
      <p:sp>
        <p:nvSpPr>
          <p:cNvPr id="44" name="İhracat desteklerimizi yeni bir bakış açısıyla kurguladık"/>
          <p:cNvSpPr txBox="1"/>
          <p:nvPr/>
        </p:nvSpPr>
        <p:spPr>
          <a:xfrm>
            <a:off x="11853189" y="2891068"/>
            <a:ext cx="9103366" cy="6249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endParaRPr dirty="0">
              <a:solidFill>
                <a:srgbClr val="ED3338"/>
              </a:solidFill>
              <a:sym typeface="Helvetica Neue"/>
            </a:endParaRPr>
          </a:p>
        </p:txBody>
      </p:sp>
      <p:sp>
        <p:nvSpPr>
          <p:cNvPr id="48" name="14 farklı mevzuat  (yaklaşık 200 sayfa) ile düzenlenen tüm destekler Çerçeve Üst bir Kararda toplandı.…"/>
          <p:cNvSpPr txBox="1"/>
          <p:nvPr/>
        </p:nvSpPr>
        <p:spPr>
          <a:xfrm>
            <a:off x="11740341" y="4714176"/>
            <a:ext cx="8915802" cy="51614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marL="342900" indent="-342900">
              <a:spcBef>
                <a:spcPts val="1200"/>
              </a:spcBef>
              <a:buSzPct val="123000"/>
              <a:buFontTx/>
              <a:buChar char="•"/>
              <a:defRPr sz="3600">
                <a:solidFill>
                  <a:srgbClr val="FFFFFF"/>
                </a:solidFill>
                <a:latin typeface="Myriad Pro Cond"/>
                <a:ea typeface="Myriad Pro Cond"/>
                <a:cs typeface="Myriad Pro Cond"/>
                <a:sym typeface="Myriad Pro Condensed"/>
              </a:defRPr>
            </a:pPr>
            <a:endParaRPr sz="3400" dirty="0">
              <a:solidFill>
                <a:srgbClr val="FFFFFF"/>
              </a:solidFill>
              <a:latin typeface="Myriad Pro Cond"/>
              <a:sym typeface="Myriad Pro Condensed"/>
            </a:endParaRPr>
          </a:p>
        </p:txBody>
      </p:sp>
      <p:graphicFrame>
        <p:nvGraphicFramePr>
          <p:cNvPr id="40" name="Tablo 39">
            <a:extLst>
              <a:ext uri="{FF2B5EF4-FFF2-40B4-BE49-F238E27FC236}">
                <a16:creationId xmlns:a16="http://schemas.microsoft.com/office/drawing/2014/main" id="{FEAD63AF-C3B6-4014-BF70-EF67C401C196}"/>
              </a:ext>
            </a:extLst>
          </p:cNvPr>
          <p:cNvGraphicFramePr>
            <a:graphicFrameLocks noGrp="1"/>
          </p:cNvGraphicFramePr>
          <p:nvPr/>
        </p:nvGraphicFramePr>
        <p:xfrm>
          <a:off x="3205168" y="3011505"/>
          <a:ext cx="17747616" cy="5507334"/>
        </p:xfrm>
        <a:graphic>
          <a:graphicData uri="http://schemas.openxmlformats.org/drawingml/2006/table">
            <a:tbl>
              <a:tblPr>
                <a:effectLst>
                  <a:innerShdw blurRad="63500" dist="50800" dir="8100000">
                    <a:prstClr val="black">
                      <a:alpha val="50000"/>
                    </a:prstClr>
                  </a:innerShdw>
                </a:effectLst>
              </a:tblPr>
              <a:tblGrid>
                <a:gridCol w="3284844">
                  <a:extLst>
                    <a:ext uri="{9D8B030D-6E8A-4147-A177-3AD203B41FA5}">
                      <a16:colId xmlns:a16="http://schemas.microsoft.com/office/drawing/2014/main" val="20000"/>
                    </a:ext>
                  </a:extLst>
                </a:gridCol>
                <a:gridCol w="2440772">
                  <a:extLst>
                    <a:ext uri="{9D8B030D-6E8A-4147-A177-3AD203B41FA5}">
                      <a16:colId xmlns:a16="http://schemas.microsoft.com/office/drawing/2014/main" val="20001"/>
                    </a:ext>
                  </a:extLst>
                </a:gridCol>
                <a:gridCol w="4154628">
                  <a:extLst>
                    <a:ext uri="{9D8B030D-6E8A-4147-A177-3AD203B41FA5}">
                      <a16:colId xmlns:a16="http://schemas.microsoft.com/office/drawing/2014/main" val="20002"/>
                    </a:ext>
                  </a:extLst>
                </a:gridCol>
                <a:gridCol w="4718722">
                  <a:extLst>
                    <a:ext uri="{9D8B030D-6E8A-4147-A177-3AD203B41FA5}">
                      <a16:colId xmlns:a16="http://schemas.microsoft.com/office/drawing/2014/main" val="20003"/>
                    </a:ext>
                  </a:extLst>
                </a:gridCol>
                <a:gridCol w="3148650">
                  <a:extLst>
                    <a:ext uri="{9D8B030D-6E8A-4147-A177-3AD203B41FA5}">
                      <a16:colId xmlns:a16="http://schemas.microsoft.com/office/drawing/2014/main" val="20004"/>
                    </a:ext>
                  </a:extLst>
                </a:gridCol>
              </a:tblGrid>
              <a:tr h="1531912">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Kalemi</a:t>
                      </a:r>
                    </a:p>
                  </a:txBody>
                  <a:tcPr marL="7574" marR="7574" marT="7574"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Oranı % </a:t>
                      </a:r>
                    </a:p>
                  </a:txBody>
                  <a:tcPr marL="7574" marR="7574" marT="7574"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Limiti</a:t>
                      </a:r>
                    </a:p>
                  </a:txBody>
                  <a:tcPr marL="7574" marR="7574" marT="7574"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Süre</a:t>
                      </a:r>
                    </a:p>
                  </a:txBody>
                  <a:tcPr marL="7574" marR="7574" marT="7574"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Faydalanıcı</a:t>
                      </a:r>
                    </a:p>
                  </a:txBody>
                  <a:tcPr marL="7574" marR="7574" marT="7574"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09968">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584200" rtl="0" eaLnBrk="1" fontAlgn="ctr" latinLnBrk="0" hangingPunct="0">
                        <a:lnSpc>
                          <a:spcPct val="100000"/>
                        </a:lnSpc>
                        <a:spcBef>
                          <a:spcPts val="0"/>
                        </a:spcBef>
                        <a:spcAft>
                          <a:spcPts val="0"/>
                        </a:spcAft>
                        <a:buClrTx/>
                        <a:buSzTx/>
                        <a:buFontTx/>
                        <a:buNone/>
                        <a:tabLst/>
                      </a:pP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Tasarımcı, Modelist ve  Mühendis Brüt Maaş Giderleri  </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ctr" defTabSz="584200" rtl="0" eaLnBrk="1" fontAlgn="ctr" latinLnBrk="0" hangingPunct="0">
                        <a:lnSpc>
                          <a:spcPct val="100000"/>
                        </a:lnSpc>
                        <a:spcBef>
                          <a:spcPts val="0"/>
                        </a:spcBef>
                        <a:spcAft>
                          <a:spcPts val="0"/>
                        </a:spcAft>
                        <a:buClrTx/>
                        <a:buSzTx/>
                        <a:buFontTx/>
                        <a:buNone/>
                        <a:tabLst/>
                      </a:pP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 50</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0">
                        <a:lnSpc>
                          <a:spcPct val="100000"/>
                        </a:lnSpc>
                        <a:spcBef>
                          <a:spcPts val="0"/>
                        </a:spcBef>
                        <a:spcAft>
                          <a:spcPts val="0"/>
                        </a:spcAft>
                        <a:buClrTx/>
                        <a:buSzTx/>
                        <a:buFontTx/>
                        <a:buNone/>
                        <a:tabLst/>
                        <a:defRPr/>
                      </a:pP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3.000.000 ₺ / Proje Başına/Aynı anda10 kişi </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ctr" defTabSz="584200" rtl="0" eaLnBrk="1" fontAlgn="ctr" latinLnBrk="0" hangingPunct="0">
                        <a:lnSpc>
                          <a:spcPct val="100000"/>
                        </a:lnSpc>
                        <a:spcBef>
                          <a:spcPts val="0"/>
                        </a:spcBef>
                        <a:spcAft>
                          <a:spcPts val="0"/>
                        </a:spcAft>
                        <a:buClrTx/>
                        <a:buSzTx/>
                        <a:buFontTx/>
                        <a:buNone/>
                        <a:tabLst/>
                      </a:pP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3+2 Yıl</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ctr" defTabSz="584200" rtl="0" eaLnBrk="1" fontAlgn="ctr" latinLnBrk="0" hangingPunct="0">
                        <a:lnSpc>
                          <a:spcPct val="100000"/>
                        </a:lnSpc>
                        <a:spcBef>
                          <a:spcPts val="0"/>
                        </a:spcBef>
                        <a:spcAft>
                          <a:spcPts val="0"/>
                        </a:spcAft>
                        <a:buClrTx/>
                        <a:buSzTx/>
                        <a:buFontTx/>
                        <a:buNone/>
                        <a:tabLst/>
                      </a:pP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Şirketler</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940124"/>
                  </a:ext>
                </a:extLst>
              </a:tr>
              <a:tr h="1318636">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584200" rtl="0" eaLnBrk="1" fontAlgn="ctr" latinLnBrk="0" hangingPunct="0">
                        <a:lnSpc>
                          <a:spcPct val="100000"/>
                        </a:lnSpc>
                        <a:spcBef>
                          <a:spcPts val="0"/>
                        </a:spcBef>
                        <a:spcAft>
                          <a:spcPts val="0"/>
                        </a:spcAft>
                        <a:buClrTx/>
                        <a:buSzTx/>
                        <a:buFontTx/>
                        <a:buNone/>
                        <a:tabLst/>
                      </a:pP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Alet, Teçhizat, Malzeme ve Yazılım Giderleri</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584200" rtl="0" eaLnBrk="1" fontAlgn="ctr" latinLnBrk="0" hangingPunct="0">
                        <a:lnSpc>
                          <a:spcPct val="100000"/>
                        </a:lnSpc>
                        <a:spcBef>
                          <a:spcPts val="0"/>
                        </a:spcBef>
                        <a:spcAft>
                          <a:spcPts val="0"/>
                        </a:spcAft>
                        <a:buClrTx/>
                        <a:buSzTx/>
                        <a:buFontTx/>
                        <a:buNone/>
                        <a:tabLst/>
                      </a:pP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1.500.000 ₺ / Proje Başına</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800" b="1" i="0" u="none" strike="noStrike" dirty="0">
                        <a:solidFill>
                          <a:srgbClr val="1B2C57"/>
                        </a:solidFill>
                        <a:effectLst/>
                        <a:latin typeface="Myriad Pro Cond"/>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37592">
                <a:tc row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584200" rtl="0" eaLnBrk="1" fontAlgn="ctr" latinLnBrk="0" hangingPunct="0">
                        <a:lnSpc>
                          <a:spcPct val="100000"/>
                        </a:lnSpc>
                        <a:spcBef>
                          <a:spcPts val="0"/>
                        </a:spcBef>
                        <a:spcAft>
                          <a:spcPts val="0"/>
                        </a:spcAft>
                        <a:buClrTx/>
                        <a:buSzTx/>
                        <a:buFontTx/>
                        <a:buNone/>
                        <a:tabLst/>
                      </a:pP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İnternet Sitesi Üyeliği Giderleri</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tc>
                <a:tc vMerge="1">
                  <a:txBody>
                    <a:bodyPr/>
                    <a:lstStyle/>
                    <a:p>
                      <a:pPr algn="ctr" rtl="0" fontAlgn="ctr"/>
                      <a:endParaRPr lang="tr-TR" sz="1600" b="1" i="1"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a:p>
                  </a:txBody>
                  <a:tcPr/>
                </a:tc>
                <a:extLst>
                  <a:ext uri="{0D108BD9-81ED-4DB2-BD59-A6C34878D82A}">
                    <a16:rowId xmlns:a16="http://schemas.microsoft.com/office/drawing/2014/main" val="3808229780"/>
                  </a:ext>
                </a:extLst>
              </a:tr>
              <a:tr h="1109226">
                <a:tc vMerge="1">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rtl="0" fontAlgn="ctr"/>
                      <a:endParaRPr lang="tr-TR" sz="1600" b="1" i="0" u="none" strike="noStrike" kern="1200" dirty="0">
                        <a:solidFill>
                          <a:srgbClr val="1B2C57"/>
                        </a:solidFill>
                        <a:effectLst/>
                        <a:latin typeface="Calibri" panose="020F0502020204030204" pitchFamily="34" charset="0"/>
                        <a:ea typeface="+mn-ea"/>
                        <a:cs typeface="+mn-cs"/>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8CEA4"/>
                    </a:solid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marR="0" indent="0" algn="ctr" defTabSz="584200" rtl="0" eaLnBrk="1" fontAlgn="ctr" latinLnBrk="0" hangingPunct="0">
                        <a:lnSpc>
                          <a:spcPct val="100000"/>
                        </a:lnSpc>
                        <a:spcBef>
                          <a:spcPts val="0"/>
                        </a:spcBef>
                        <a:spcAft>
                          <a:spcPts val="0"/>
                        </a:spcAft>
                        <a:buClrTx/>
                        <a:buSzTx/>
                        <a:buFontTx/>
                        <a:buNone/>
                        <a:tabLst/>
                      </a:pP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500.000 ₺ / Proje Başına</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ctr" defTabSz="584200" rtl="0" fontAlgn="ctr" latinLnBrk="0">
                        <a:lnSpc>
                          <a:spcPct val="100000"/>
                        </a:lnSpc>
                        <a:spcBef>
                          <a:spcPts val="0"/>
                        </a:spcBef>
                        <a:spcAft>
                          <a:spcPts val="0"/>
                        </a:spcAft>
                        <a:buClrTx/>
                        <a:buSzTx/>
                        <a:buFontTx/>
                        <a:buNone/>
                        <a:tabLst/>
                      </a:pPr>
                      <a:endParaRPr lang="tr-TR" sz="1800" b="1" i="0" u="none" strike="noStrike" cap="none" spc="0" baseline="0" dirty="0">
                        <a:solidFill>
                          <a:srgbClr val="1B2C57"/>
                        </a:solidFill>
                        <a:effectLst/>
                        <a:uFillTx/>
                        <a:latin typeface="Myriad Pro Cond"/>
                        <a:ea typeface="+mn-ea"/>
                        <a:cs typeface="+mn-cs"/>
                        <a:sym typeface="Helvetica Neue"/>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096538804"/>
                  </a:ext>
                </a:extLst>
              </a:tr>
            </a:tbl>
          </a:graphicData>
        </a:graphic>
      </p:graphicFrame>
      <p:sp>
        <p:nvSpPr>
          <p:cNvPr id="2" name="Metin kutusu 1">
            <a:extLst>
              <a:ext uri="{FF2B5EF4-FFF2-40B4-BE49-F238E27FC236}">
                <a16:creationId xmlns:a16="http://schemas.microsoft.com/office/drawing/2014/main" id="{65FF99D4-BABC-41E9-AB80-0AD14369D585}"/>
              </a:ext>
            </a:extLst>
          </p:cNvPr>
          <p:cNvSpPr txBox="1"/>
          <p:nvPr/>
        </p:nvSpPr>
        <p:spPr>
          <a:xfrm>
            <a:off x="19263380" y="11484122"/>
            <a:ext cx="4915201" cy="1425143"/>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1" vertOverflow="overflow" horzOverflow="overflow" vert="horz" wrap="none" lIns="35120" tIns="35120" rIns="35120" bIns="35120" numCol="1" spcCol="38100" rtlCol="0" anchor="ctr">
            <a:spAutoFit/>
          </a:bodyPr>
          <a:lstStyle/>
          <a:p>
            <a:r>
              <a:rPr lang="tr-TR" sz="4400" b="1" dirty="0">
                <a:solidFill>
                  <a:srgbClr val="D8AD65"/>
                </a:solidFill>
                <a:latin typeface="Myriad Pro Cond"/>
                <a:sym typeface="Myriad Pro Condensed"/>
              </a:rPr>
              <a:t>Toplam Üst Limit: </a:t>
            </a:r>
          </a:p>
          <a:p>
            <a:r>
              <a:rPr lang="tr-TR" sz="4400" b="1" dirty="0">
                <a:solidFill>
                  <a:srgbClr val="D8AD65"/>
                </a:solidFill>
                <a:latin typeface="Myriad Pro Cond"/>
                <a:sym typeface="Myriad Pro Condensed"/>
              </a:rPr>
              <a:t>5.000.000 TL</a:t>
            </a:r>
          </a:p>
        </p:txBody>
      </p:sp>
      <p:sp>
        <p:nvSpPr>
          <p:cNvPr id="25" name="Dikdörtgen 24">
            <a:extLst>
              <a:ext uri="{FF2B5EF4-FFF2-40B4-BE49-F238E27FC236}">
                <a16:creationId xmlns:a16="http://schemas.microsoft.com/office/drawing/2014/main" id="{2233F23C-4127-4D7E-BED4-8FF8A7AEFA19}"/>
              </a:ext>
            </a:extLst>
          </p:cNvPr>
          <p:cNvSpPr/>
          <p:nvPr/>
        </p:nvSpPr>
        <p:spPr>
          <a:xfrm>
            <a:off x="2128504" y="10381329"/>
            <a:ext cx="20372918" cy="646331"/>
          </a:xfrm>
          <a:prstGeom prst="rect">
            <a:avLst/>
          </a:prstGeom>
        </p:spPr>
        <p:txBody>
          <a:bodyPr wrap="square">
            <a:spAutoFit/>
          </a:bodyPr>
          <a:lstStyle/>
          <a:p>
            <a:pPr marL="457200" lvl="6" indent="-457200" algn="just">
              <a:buFont typeface="Wingdings" panose="05000000000000000000" pitchFamily="2" charset="2"/>
              <a:buChar char="ü"/>
            </a:pPr>
            <a:r>
              <a:rPr lang="tr-TR" sz="3600" b="1" dirty="0">
                <a:solidFill>
                  <a:srgbClr val="FFFFFF"/>
                </a:solidFill>
                <a:latin typeface="Myriad Pro Cond"/>
              </a:rPr>
              <a:t>Başvuru tarihinden en az 1 yıl önce ihracatı bulunan şirketler destekten yararlanabilecek.</a:t>
            </a:r>
          </a:p>
        </p:txBody>
      </p:sp>
    </p:spTree>
    <p:extLst>
      <p:ext uri="{BB962C8B-B14F-4D97-AF65-F5344CB8AC3E}">
        <p14:creationId xmlns:p14="http://schemas.microsoft.com/office/powerpoint/2010/main" val="218512634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1" y="-47558"/>
            <a:ext cx="2743814"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9" y="552801"/>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3" y="-39495"/>
            <a:ext cx="3021866" cy="9523470"/>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1" y="552801"/>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5" y="994226"/>
            <a:ext cx="5957726"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3" y="4798354"/>
            <a:ext cx="9864610" cy="3626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9" name="Shape Shape" descr="Shape Shape"/>
          <p:cNvPicPr>
            <a:picLocks/>
          </p:cNvPicPr>
          <p:nvPr/>
        </p:nvPicPr>
        <p:blipFill>
          <a:blip r:embed="rId6"/>
          <a:stretch>
            <a:fillRect/>
          </a:stretch>
        </p:blipFill>
        <p:spPr>
          <a:xfrm>
            <a:off x="7297911" y="4756143"/>
            <a:ext cx="10093978" cy="4022098"/>
          </a:xfrm>
          <a:prstGeom prst="rect">
            <a:avLst/>
          </a:prstGeom>
        </p:spPr>
      </p:pic>
      <p:sp>
        <p:nvSpPr>
          <p:cNvPr id="41" name="YENİ NESİL İHRACAT DESTEKLERİ  VE…"/>
          <p:cNvSpPr txBox="1"/>
          <p:nvPr/>
        </p:nvSpPr>
        <p:spPr>
          <a:xfrm>
            <a:off x="7708691" y="4799028"/>
            <a:ext cx="9348730" cy="33476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sym typeface="Myriad Pro Condensed"/>
            </a:endParaRPr>
          </a:p>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sym typeface="Myriad Pro Condensed"/>
              </a:rPr>
              <a:t>TASARIMCI ŞİRKET VE TASARIM OFİSİ DESTEĞİ</a:t>
            </a:r>
          </a:p>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sym typeface="Myriad Pro Condensed"/>
            </a:endParaRPr>
          </a:p>
        </p:txBody>
      </p:sp>
      <p:sp>
        <p:nvSpPr>
          <p:cNvPr id="42" name="26.09.2022"/>
          <p:cNvSpPr txBox="1"/>
          <p:nvPr/>
        </p:nvSpPr>
        <p:spPr>
          <a:xfrm>
            <a:off x="10989675" y="8099820"/>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3"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17" name="YENİ NESİL İHRACAT DESTEKLERİ…"/>
          <p:cNvSpPr txBox="1"/>
          <p:nvPr/>
        </p:nvSpPr>
        <p:spPr>
          <a:xfrm>
            <a:off x="21159319"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Tree>
    <p:extLst>
      <p:ext uri="{BB962C8B-B14F-4D97-AF65-F5344CB8AC3E}">
        <p14:creationId xmlns:p14="http://schemas.microsoft.com/office/powerpoint/2010/main" val="3232275431"/>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p:cNvGrpSpPr/>
          <p:nvPr/>
        </p:nvGrpSpPr>
        <p:grpSpPr>
          <a:xfrm>
            <a:off x="4965454" y="953882"/>
            <a:ext cx="15556672" cy="1394492"/>
            <a:chOff x="-12700" y="-12699"/>
            <a:chExt cx="12192954" cy="1394491"/>
          </a:xfrm>
        </p:grpSpPr>
        <p:grpSp>
          <p:nvGrpSpPr>
            <p:cNvPr id="21" name="Rectangle"/>
            <p:cNvGrpSpPr/>
            <p:nvPr/>
          </p:nvGrpSpPr>
          <p:grpSpPr>
            <a:xfrm>
              <a:off x="-12700" y="-12700"/>
              <a:ext cx="12192955" cy="1394492"/>
              <a:chOff x="0" y="0"/>
              <a:chExt cx="12192954" cy="1394491"/>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24" name="Rectangle Rectangle" descr="Rectangle Rectangle"/>
              <p:cNvPicPr>
                <a:picLocks/>
              </p:cNvPicPr>
              <p:nvPr/>
            </p:nvPicPr>
            <p:blipFill>
              <a:blip r:embed="rId3"/>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latin typeface="Helvetica Neue"/>
              </a:endParaRPr>
            </a:p>
          </p:txBody>
        </p:sp>
      </p:grpSp>
      <p:grpSp>
        <p:nvGrpSpPr>
          <p:cNvPr id="31" name="Shape"/>
          <p:cNvGrpSpPr/>
          <p:nvPr/>
        </p:nvGrpSpPr>
        <p:grpSpPr>
          <a:xfrm>
            <a:off x="260771" y="-47558"/>
            <a:ext cx="2743814"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29"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5"/>
          <a:stretch>
            <a:fillRect/>
          </a:stretch>
        </p:blipFill>
        <p:spPr>
          <a:xfrm>
            <a:off x="296539" y="552801"/>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3" y="-39495"/>
            <a:ext cx="3021866" cy="9523470"/>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3"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5"/>
          <a:stretch>
            <a:fillRect/>
          </a:stretch>
        </p:blipFill>
        <p:spPr>
          <a:xfrm>
            <a:off x="21720981" y="552801"/>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3"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17" name="YENİ NESİL İHRACAT DESTEKLERİ…"/>
          <p:cNvSpPr txBox="1"/>
          <p:nvPr/>
        </p:nvSpPr>
        <p:spPr>
          <a:xfrm>
            <a:off x="21159319"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19" name="YENİ NESİL İHRACAT DESTEKLERİ"/>
          <p:cNvSpPr txBox="1"/>
          <p:nvPr/>
        </p:nvSpPr>
        <p:spPr>
          <a:xfrm>
            <a:off x="4607831" y="1063058"/>
            <a:ext cx="16220738"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sz="6000" b="1" dirty="0">
                <a:solidFill>
                  <a:srgbClr val="D8AD65"/>
                </a:solidFill>
                <a:latin typeface="Calibri" panose="020F0502020204030204" pitchFamily="34" charset="0"/>
                <a:cs typeface="Calibri" panose="020F0502020204030204" pitchFamily="34" charset="0"/>
                <a:sym typeface="Myriad Pro Condensed"/>
              </a:rPr>
              <a:t>TASARIMCI ŞİRKET VE TASARIM OFİSİ DESTEĞİ</a:t>
            </a:r>
          </a:p>
        </p:txBody>
      </p:sp>
      <p:sp>
        <p:nvSpPr>
          <p:cNvPr id="44" name="İhracat desteklerimizi yeni bir bakış açısıyla kurguladık"/>
          <p:cNvSpPr txBox="1"/>
          <p:nvPr/>
        </p:nvSpPr>
        <p:spPr>
          <a:xfrm>
            <a:off x="11853189" y="2891068"/>
            <a:ext cx="9103366" cy="6249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endParaRPr dirty="0">
              <a:solidFill>
                <a:srgbClr val="ED3338"/>
              </a:solidFill>
              <a:sym typeface="Helvetica Neue"/>
            </a:endParaRPr>
          </a:p>
        </p:txBody>
      </p:sp>
      <p:sp>
        <p:nvSpPr>
          <p:cNvPr id="48" name="14 farklı mevzuat  (yaklaşık 200 sayfa) ile düzenlenen tüm destekler Çerçeve Üst bir Kararda toplandı.…"/>
          <p:cNvSpPr txBox="1"/>
          <p:nvPr/>
        </p:nvSpPr>
        <p:spPr>
          <a:xfrm>
            <a:off x="11740341" y="4714176"/>
            <a:ext cx="8915802" cy="51614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marL="342900" indent="-342900">
              <a:spcBef>
                <a:spcPts val="1200"/>
              </a:spcBef>
              <a:buSzPct val="123000"/>
              <a:buFontTx/>
              <a:buChar char="•"/>
              <a:defRPr sz="3600">
                <a:solidFill>
                  <a:srgbClr val="FFFFFF"/>
                </a:solidFill>
                <a:latin typeface="Myriad Pro Cond"/>
                <a:ea typeface="Myriad Pro Cond"/>
                <a:cs typeface="Myriad Pro Cond"/>
                <a:sym typeface="Myriad Pro Condensed"/>
              </a:defRPr>
            </a:pPr>
            <a:endParaRPr sz="3400" dirty="0">
              <a:solidFill>
                <a:srgbClr val="FFFFFF"/>
              </a:solidFill>
              <a:latin typeface="Myriad Pro Cond"/>
              <a:sym typeface="Myriad Pro Condensed"/>
            </a:endParaRPr>
          </a:p>
        </p:txBody>
      </p:sp>
      <p:sp>
        <p:nvSpPr>
          <p:cNvPr id="25" name="Dikdörtgen 24">
            <a:extLst>
              <a:ext uri="{FF2B5EF4-FFF2-40B4-BE49-F238E27FC236}">
                <a16:creationId xmlns:a16="http://schemas.microsoft.com/office/drawing/2014/main" id="{2233F23C-4127-4D7E-BED4-8FF8A7AEFA19}"/>
              </a:ext>
            </a:extLst>
          </p:cNvPr>
          <p:cNvSpPr/>
          <p:nvPr/>
        </p:nvSpPr>
        <p:spPr>
          <a:xfrm>
            <a:off x="569333" y="12567247"/>
            <a:ext cx="20532030" cy="1077218"/>
          </a:xfrm>
          <a:prstGeom prst="rect">
            <a:avLst/>
          </a:prstGeom>
        </p:spPr>
        <p:txBody>
          <a:bodyPr wrap="square">
            <a:spAutoFit/>
          </a:bodyPr>
          <a:lstStyle/>
          <a:p>
            <a:pPr marL="457200" lvl="6" indent="-457200" algn="just">
              <a:buFont typeface="Wingdings" panose="05000000000000000000" pitchFamily="2" charset="2"/>
              <a:buChar char="ü"/>
            </a:pPr>
            <a:r>
              <a:rPr lang="tr-TR" sz="3200" b="1" dirty="0">
                <a:solidFill>
                  <a:srgbClr val="FFFFFF"/>
                </a:solidFill>
                <a:latin typeface="Myriad Pro Cond"/>
              </a:rPr>
              <a:t>Birlikte markalama (</a:t>
            </a:r>
            <a:r>
              <a:rPr lang="tr-TR" sz="3200" b="1" dirty="0" err="1">
                <a:solidFill>
                  <a:srgbClr val="FFFFFF"/>
                </a:solidFill>
                <a:latin typeface="Myriad Pro Cond"/>
              </a:rPr>
              <a:t>co-branding</a:t>
            </a:r>
            <a:r>
              <a:rPr lang="tr-TR" sz="3200" b="1" dirty="0">
                <a:solidFill>
                  <a:srgbClr val="FFFFFF"/>
                </a:solidFill>
                <a:latin typeface="Myriad Pro Cond"/>
              </a:rPr>
              <a:t>) faaliyetleri destek kapsamına alındı.</a:t>
            </a:r>
          </a:p>
          <a:p>
            <a:pPr marL="457200" lvl="6" indent="-457200" algn="just">
              <a:buFont typeface="Wingdings" panose="05000000000000000000" pitchFamily="2" charset="2"/>
              <a:buChar char="ü"/>
            </a:pPr>
            <a:r>
              <a:rPr lang="tr-TR" sz="3200" b="1" dirty="0">
                <a:solidFill>
                  <a:srgbClr val="FFFFFF"/>
                </a:solidFill>
                <a:latin typeface="Myriad Pro Cond"/>
              </a:rPr>
              <a:t>Fuar desteği kapsamında yerinde inceleme ve fuar yerinde inceleme formu uygulamalarına son verildi</a:t>
            </a:r>
            <a:r>
              <a:rPr lang="tr-TR" sz="2800" b="1" dirty="0">
                <a:solidFill>
                  <a:srgbClr val="FFFFFF"/>
                </a:solidFill>
                <a:latin typeface="Myriad Pro Cond"/>
              </a:rPr>
              <a:t>.</a:t>
            </a:r>
          </a:p>
        </p:txBody>
      </p:sp>
      <p:graphicFrame>
        <p:nvGraphicFramePr>
          <p:cNvPr id="26" name="Tablo 25">
            <a:extLst>
              <a:ext uri="{FF2B5EF4-FFF2-40B4-BE49-F238E27FC236}">
                <a16:creationId xmlns:a16="http://schemas.microsoft.com/office/drawing/2014/main" id="{FC47F3B4-7269-4B05-89EB-DA8B2936D897}"/>
              </a:ext>
            </a:extLst>
          </p:cNvPr>
          <p:cNvGraphicFramePr>
            <a:graphicFrameLocks noGrp="1"/>
          </p:cNvGraphicFramePr>
          <p:nvPr/>
        </p:nvGraphicFramePr>
        <p:xfrm>
          <a:off x="3267298" y="2808082"/>
          <a:ext cx="17747616" cy="9280475"/>
        </p:xfrm>
        <a:graphic>
          <a:graphicData uri="http://schemas.openxmlformats.org/drawingml/2006/table">
            <a:tbl>
              <a:tblPr>
                <a:effectLst>
                  <a:innerShdw blurRad="63500" dist="50800" dir="8100000">
                    <a:prstClr val="black">
                      <a:alpha val="50000"/>
                    </a:prstClr>
                  </a:innerShdw>
                </a:effectLst>
              </a:tblPr>
              <a:tblGrid>
                <a:gridCol w="326254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832410">
                  <a:extLst>
                    <a:ext uri="{9D8B030D-6E8A-4147-A177-3AD203B41FA5}">
                      <a16:colId xmlns:a16="http://schemas.microsoft.com/office/drawing/2014/main" val="20002"/>
                    </a:ext>
                  </a:extLst>
                </a:gridCol>
                <a:gridCol w="2765504">
                  <a:extLst>
                    <a:ext uri="{9D8B030D-6E8A-4147-A177-3AD203B41FA5}">
                      <a16:colId xmlns:a16="http://schemas.microsoft.com/office/drawing/2014/main" val="2290152873"/>
                    </a:ext>
                  </a:extLst>
                </a:gridCol>
                <a:gridCol w="3909712">
                  <a:extLst>
                    <a:ext uri="{9D8B030D-6E8A-4147-A177-3AD203B41FA5}">
                      <a16:colId xmlns:a16="http://schemas.microsoft.com/office/drawing/2014/main" val="20003"/>
                    </a:ext>
                  </a:extLst>
                </a:gridCol>
                <a:gridCol w="3148650">
                  <a:extLst>
                    <a:ext uri="{9D8B030D-6E8A-4147-A177-3AD203B41FA5}">
                      <a16:colId xmlns:a16="http://schemas.microsoft.com/office/drawing/2014/main" val="20004"/>
                    </a:ext>
                  </a:extLst>
                </a:gridCol>
              </a:tblGrid>
              <a:tr h="1103661">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outerShdw blurRad="38100" dist="38100" dir="2700000" algn="tl">
                              <a:srgbClr val="000000">
                                <a:alpha val="43137"/>
                              </a:srgbClr>
                            </a:outerShdw>
                          </a:effectLst>
                          <a:uFillTx/>
                          <a:latin typeface="Myriad Pro Cond"/>
                          <a:ea typeface="+mn-ea"/>
                          <a:cs typeface="+mn-cs"/>
                          <a:sym typeface="Helvetica Neue"/>
                        </a:rPr>
                        <a:t>Destek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outerShdw blurRad="38100" dist="38100" dir="2700000" algn="tl">
                              <a:srgbClr val="000000">
                                <a:alpha val="43137"/>
                              </a:srgbClr>
                            </a:outerShdw>
                          </a:effectLst>
                          <a:uFillTx/>
                          <a:latin typeface="Myriad Pro Cond"/>
                          <a:ea typeface="+mn-ea"/>
                          <a:cs typeface="+mn-cs"/>
                          <a:sym typeface="Helvetica Neue"/>
                        </a:rPr>
                        <a:t>Kalemi</a:t>
                      </a:r>
                    </a:p>
                  </a:txBody>
                  <a:tcPr marL="7574" marR="7574" marT="75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Oranı % </a:t>
                      </a:r>
                    </a:p>
                  </a:txBody>
                  <a:tcPr marL="7574" marR="7574" marT="75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Limiti</a:t>
                      </a:r>
                    </a:p>
                  </a:txBody>
                  <a:tcPr marL="7574" marR="7574" marT="75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tr-TR"/>
                    </a:p>
                  </a:txBody>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Süre</a:t>
                      </a:r>
                    </a:p>
                  </a:txBody>
                  <a:tcPr marL="7574" marR="7574" marT="75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Faydalanıcı</a:t>
                      </a:r>
                    </a:p>
                  </a:txBody>
                  <a:tcPr marL="7574" marR="7574" marT="757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9536">
                <a:tc rowSpan="2">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Reklam, Tanıtım, Pazarlama </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marL="0" marR="0" indent="0" algn="ctr" defTabSz="584200" rtl="0" fontAlgn="ctr" latinLnBrk="0">
                        <a:lnSpc>
                          <a:spcPct val="100000"/>
                        </a:lnSpc>
                        <a:spcBef>
                          <a:spcPts val="0"/>
                        </a:spcBef>
                        <a:spcAft>
                          <a:spcPts val="0"/>
                        </a:spcAft>
                        <a:buClrTx/>
                        <a:buSzTx/>
                        <a:buFontTx/>
                        <a:buNone/>
                        <a:tabLst/>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%50</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fontAlgn="ct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Tasarımcı Şirketler</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fontAlgn="ctr"/>
                      <a:r>
                        <a:rPr kumimoji="0" lang="tr-TR" sz="2400" b="1" i="0" u="none" strike="noStrike" kern="1200" cap="none" spc="0" normalizeH="0" baseline="0" dirty="0">
                          <a:ln>
                            <a:noFill/>
                          </a:ln>
                          <a:solidFill>
                            <a:schemeClr val="bg1"/>
                          </a:solidFill>
                          <a:effectLst/>
                          <a:uFillTx/>
                          <a:latin typeface="Myriad Pro Cond"/>
                          <a:ea typeface="+mn-ea"/>
                          <a:cs typeface="+mn-cs"/>
                          <a:sym typeface="Helvetica Neue"/>
                        </a:rPr>
                        <a:t>Tasarım Ofisleri</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algn="ctr" fontAlgn="ct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4 Yıl</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Tasarımcı Şirketler  Tasarım Ofisleri</a:t>
                      </a:r>
                    </a:p>
                    <a:p>
                      <a:pPr algn="ctr" rtl="0" fontAlgn="ctr"/>
                      <a:endParaRPr kumimoji="0" lang="tr-TR" sz="2800" b="1" i="0" u="none" strike="noStrike" kern="1200" cap="none" spc="0" normalizeH="0" baseline="0" dirty="0">
                        <a:ln>
                          <a:noFill/>
                        </a:ln>
                        <a:solidFill>
                          <a:schemeClr val="bg1"/>
                        </a:solidFill>
                        <a:effectLst/>
                        <a:uFillTx/>
                        <a:latin typeface="Myriad Pro Cond"/>
                        <a:ea typeface="+mn-ea"/>
                        <a:cs typeface="+mn-cs"/>
                        <a:sym typeface="Helvetica Neue"/>
                      </a:endParaRP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940124"/>
                  </a:ext>
                </a:extLst>
              </a:tr>
              <a:tr h="1001520">
                <a:tc vMerge="1">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endParaRPr kumimoji="0" lang="tr-TR" sz="2800" b="1" i="0" u="none" strike="noStrike" kern="1200" cap="none" spc="0" normalizeH="0" baseline="0" dirty="0">
                        <a:ln>
                          <a:noFill/>
                        </a:ln>
                        <a:solidFill>
                          <a:schemeClr val="bg1"/>
                        </a:solidFill>
                        <a:effectLst/>
                        <a:uFillTx/>
                        <a:latin typeface="Myriad Pro Cond"/>
                        <a:ea typeface="+mn-ea"/>
                        <a:cs typeface="+mn-cs"/>
                        <a:sym typeface="Helvetica Neue"/>
                      </a:endParaRPr>
                    </a:p>
                  </a:txBody>
                  <a:tcPr marL="7574" marR="7574" marT="7574" marB="0">
                    <a:lnL w="12700" cap="flat" cmpd="sng" algn="ctr">
                      <a:solidFill>
                        <a:schemeClr val="accent5">
                          <a:lumMod val="75000"/>
                        </a:schemeClr>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algn="ctr" fontAlgn="ct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1.500.000 ₺/yıl</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1.200.000 ₺/yıl</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vMerge="1">
                  <a:txBody>
                    <a:bodyPr/>
                    <a:lstStyle/>
                    <a:p>
                      <a:endParaRPr lang="tr-TR"/>
                    </a:p>
                  </a:txBody>
                  <a:tcPr>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756852363"/>
                  </a:ext>
                </a:extLst>
              </a:tr>
              <a:tr h="807902">
                <a:tc>
                  <a:txBody>
                    <a:bodyPr/>
                    <a:lstStyle/>
                    <a:p>
                      <a:pPr algn="ctr" fontAlgn="ct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Birim Kira Giderleri  </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a:ln>
                            <a:noFill/>
                          </a:ln>
                          <a:solidFill>
                            <a:schemeClr val="bg1"/>
                          </a:solidFill>
                          <a:effectLst/>
                          <a:uFillTx/>
                          <a:latin typeface="Myriad Pro Cond"/>
                          <a:ea typeface="+mn-ea"/>
                          <a:cs typeface="+mn-cs"/>
                          <a:sym typeface="Helvetica Neue"/>
                        </a:rPr>
                        <a:t>1.000.000 ₺/yıl</a:t>
                      </a:r>
                      <a:endParaRPr kumimoji="0" lang="tr-TR" sz="2800" b="1" i="0" u="none" strike="noStrike" kern="1200" cap="none" spc="0" normalizeH="0" baseline="0" dirty="0">
                        <a:ln>
                          <a:noFill/>
                        </a:ln>
                        <a:solidFill>
                          <a:schemeClr val="bg1"/>
                        </a:solidFill>
                        <a:effectLst/>
                        <a:uFillTx/>
                        <a:latin typeface="Myriad Pro Cond"/>
                        <a:ea typeface="+mn-ea"/>
                        <a:cs typeface="+mn-cs"/>
                        <a:sym typeface="Helvetica Neue"/>
                      </a:endParaRP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800.000 ₺/yıl</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vMerge="1">
                  <a:txBody>
                    <a:bodyPr/>
                    <a:lstStyle/>
                    <a:p>
                      <a:endParaRPr lang="tr-TR"/>
                    </a:p>
                  </a:txBody>
                  <a:tcPr>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409408036"/>
                  </a:ext>
                </a:extLst>
              </a:tr>
              <a:tr h="903264">
                <a:tc>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Temel Kurulum/</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Dekorasyon Giderleri</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500.000 ₺/yıl</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300.000 ₺/yıl</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rtl="0" fontAlgn="ctr"/>
                      <a:endParaRPr lang="tr-TR" sz="1600" b="1" i="0" u="none" strike="noStrike" dirty="0">
                        <a:solidFill>
                          <a:srgbClr val="1B2C57"/>
                        </a:solidFill>
                        <a:effectLst/>
                        <a:latin typeface="Calibri" panose="020F0502020204030204" pitchFamily="34" charset="0"/>
                      </a:endParaRPr>
                    </a:p>
                  </a:txBody>
                  <a:tcPr marL="7573" marR="7573" marT="7573" marB="0" anchor="ctr">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808229780"/>
                  </a:ext>
                </a:extLst>
              </a:tr>
              <a:tr h="1305626">
                <a:tc>
                  <a:txBody>
                    <a:bodyPr/>
                    <a:lstStyle/>
                    <a:p>
                      <a:pPr algn="ctr" fontAlgn="ct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Patent, Faydalı Model ve Endüstriyel Tasarım Tescili Giderleri</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250.000 ₺/yıl</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300.000 ₺/yıl</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dirty="0"/>
                    </a:p>
                  </a:txBody>
                  <a:tcPr marL="7573" marR="7573" marT="7573" marB="0" anchor="ctr">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803501056"/>
                  </a:ext>
                </a:extLst>
              </a:tr>
              <a:tr h="1031214">
                <a:tc>
                  <a:txBody>
                    <a:body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Tasarımcıların Brüt Maaş Giderleri </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a:ln>
                            <a:noFill/>
                          </a:ln>
                          <a:solidFill>
                            <a:schemeClr val="bg1"/>
                          </a:solidFill>
                          <a:effectLst/>
                          <a:uFillTx/>
                          <a:latin typeface="Myriad Pro Cond"/>
                          <a:ea typeface="+mn-ea"/>
                          <a:cs typeface="+mn-cs"/>
                          <a:sym typeface="Helvetica Neue"/>
                        </a:rPr>
                        <a:t>750.000 ₺/yıl</a:t>
                      </a:r>
                      <a:endParaRPr kumimoji="0" lang="tr-TR" sz="2800" b="1" i="0" u="none" strike="noStrike" kern="1200" cap="none" spc="0" normalizeH="0" baseline="0" dirty="0">
                        <a:ln>
                          <a:noFill/>
                        </a:ln>
                        <a:solidFill>
                          <a:schemeClr val="bg1"/>
                        </a:solidFill>
                        <a:effectLst/>
                        <a:uFillTx/>
                        <a:latin typeface="Myriad Pro Cond"/>
                        <a:ea typeface="+mn-ea"/>
                        <a:cs typeface="+mn-cs"/>
                        <a:sym typeface="Helvetica Neue"/>
                      </a:endParaRP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1.600.000 ₺/yıl</a:t>
                      </a: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dirty="0"/>
                    </a:p>
                  </a:txBody>
                  <a:tcPr marL="7573" marR="7573" marT="7573" marB="0" anchor="ctr">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66135293"/>
                  </a:ext>
                </a:extLst>
              </a:tr>
              <a:tr h="980902">
                <a:tc>
                  <a:txBody>
                    <a:bodyPr/>
                    <a:lstStyle/>
                    <a:p>
                      <a:pPr algn="ctr" fontAlgn="ct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Danışmanlık Giderleri</a:t>
                      </a:r>
                    </a:p>
                    <a:p>
                      <a:pPr marL="0" marR="0" indent="0" algn="ctr" defTabSz="2438338" rtl="0" eaLnBrk="1" fontAlgn="auto" latinLnBrk="0" hangingPunct="0">
                        <a:lnSpc>
                          <a:spcPct val="100000"/>
                        </a:lnSpc>
                        <a:spcBef>
                          <a:spcPts val="0"/>
                        </a:spcBef>
                        <a:spcAft>
                          <a:spcPts val="0"/>
                        </a:spcAft>
                        <a:buClrTx/>
                        <a:buSzTx/>
                        <a:buFontTx/>
                        <a:buNone/>
                        <a:tabLst/>
                      </a:pPr>
                      <a:endParaRPr kumimoji="0" lang="tr-TR" sz="2800" b="1" i="0" u="none" strike="noStrike" kern="1200" cap="none" spc="0" normalizeH="0" baseline="0" dirty="0">
                        <a:ln>
                          <a:noFill/>
                        </a:ln>
                        <a:solidFill>
                          <a:schemeClr val="bg1"/>
                        </a:solidFill>
                        <a:effectLst/>
                        <a:uFillTx/>
                        <a:latin typeface="Myriad Pro Cond"/>
                        <a:ea typeface="+mn-ea"/>
                        <a:cs typeface="+mn-cs"/>
                        <a:sym typeface="Helvetica Neue"/>
                      </a:endParaRP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1.000.000 ₺/yıl</a:t>
                      </a:r>
                    </a:p>
                    <a:p>
                      <a:pPr algn="ctr" rtl="0" fontAlgn="ctr"/>
                      <a:endParaRPr kumimoji="0" lang="tr-TR" sz="2800" b="1" i="0" u="none" strike="noStrike" kern="1200" cap="none" spc="0" normalizeH="0" baseline="0" dirty="0">
                        <a:ln>
                          <a:noFill/>
                        </a:ln>
                        <a:solidFill>
                          <a:schemeClr val="bg1"/>
                        </a:solidFill>
                        <a:effectLst/>
                        <a:uFillTx/>
                        <a:latin typeface="Myriad Pro Cond"/>
                        <a:ea typeface="+mn-ea"/>
                        <a:cs typeface="+mn-cs"/>
                        <a:sym typeface="Helvetica Neue"/>
                      </a:endParaRP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84200" rtl="0" eaLnBrk="1" fontAlgn="ctr" latinLnBrk="0" hangingPunct="1">
                        <a:lnSpc>
                          <a:spcPct val="100000"/>
                        </a:lnSpc>
                        <a:spcBef>
                          <a:spcPts val="0"/>
                        </a:spcBef>
                        <a:spcAft>
                          <a:spcPts val="0"/>
                        </a:spcAft>
                        <a:buClrTx/>
                        <a:buSzTx/>
                        <a:buFontTx/>
                        <a:buNone/>
                        <a:tabLst/>
                        <a:defRPr/>
                      </a:pPr>
                      <a:r>
                        <a:rPr kumimoji="0" lang="tr-TR" sz="2800" b="1" i="0" u="none" strike="noStrike" kern="1200" cap="none" spc="0" normalizeH="0" baseline="0" dirty="0">
                          <a:ln>
                            <a:noFill/>
                          </a:ln>
                          <a:solidFill>
                            <a:schemeClr val="bg1"/>
                          </a:solidFill>
                          <a:effectLst/>
                          <a:uFillTx/>
                          <a:latin typeface="Myriad Pro Cond"/>
                          <a:ea typeface="+mn-ea"/>
                          <a:cs typeface="+mn-cs"/>
                          <a:sym typeface="Helvetica Neue"/>
                        </a:rPr>
                        <a:t>800.000 ₺/yıl</a:t>
                      </a:r>
                    </a:p>
                    <a:p>
                      <a:pPr algn="ctr" rtl="0" fontAlgn="ctr"/>
                      <a:endParaRPr kumimoji="0" lang="tr-TR" sz="2800" b="1" i="0" u="none" strike="noStrike" kern="1200" cap="none" spc="0" normalizeH="0" baseline="0" dirty="0">
                        <a:ln>
                          <a:noFill/>
                        </a:ln>
                        <a:solidFill>
                          <a:schemeClr val="bg1"/>
                        </a:solidFill>
                        <a:effectLst/>
                        <a:uFillTx/>
                        <a:latin typeface="Myriad Pro Cond"/>
                        <a:ea typeface="+mn-ea"/>
                        <a:cs typeface="+mn-cs"/>
                        <a:sym typeface="Helvetica Neue"/>
                      </a:endParaRPr>
                    </a:p>
                  </a:txBody>
                  <a:tcPr marL="7574" marR="7574" marT="757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ctr" defTabSz="584200" rtl="0" fontAlgn="ctr" latinLnBrk="0">
                        <a:lnSpc>
                          <a:spcPct val="100000"/>
                        </a:lnSpc>
                        <a:spcBef>
                          <a:spcPts val="0"/>
                        </a:spcBef>
                        <a:spcAft>
                          <a:spcPts val="0"/>
                        </a:spcAft>
                        <a:buClrTx/>
                        <a:buSzTx/>
                        <a:buFontTx/>
                        <a:buNone/>
                        <a:tabLst/>
                      </a:pPr>
                      <a:endParaRPr lang="tr-TR" sz="1600" b="1" i="0" u="none" strike="noStrike" cap="none" spc="0" baseline="0" dirty="0">
                        <a:solidFill>
                          <a:srgbClr val="1B2C57"/>
                        </a:solidFill>
                        <a:effectLst/>
                        <a:uFillTx/>
                        <a:latin typeface="Myriad Pro Cond"/>
                        <a:ea typeface="+mn-ea"/>
                        <a:cs typeface="+mn-cs"/>
                        <a:sym typeface="Helvetica Neue"/>
                      </a:endParaRPr>
                    </a:p>
                  </a:txBody>
                  <a:tcPr marL="7573" marR="7573" marT="7573"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vMerge="1">
                  <a:txBody>
                    <a:bodyPr/>
                    <a:lstStyle/>
                    <a:p>
                      <a:endParaRPr lang="tr-TR"/>
                    </a:p>
                  </a:txBody>
                  <a:tcPr>
                    <a:lnL w="19050" cap="flat" cmpd="sng" algn="ctr">
                      <a:solidFill>
                        <a:srgbClr val="000000"/>
                      </a:solidFill>
                      <a:prstDash val="solid"/>
                      <a:round/>
                      <a:headEnd type="none" w="med" len="med"/>
                      <a:tailEnd type="none" w="med" len="med"/>
                    </a:lnL>
                    <a:lnT w="190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19102105"/>
                  </a:ext>
                </a:extLst>
              </a:tr>
            </a:tbl>
          </a:graphicData>
        </a:graphic>
      </p:graphicFrame>
      <p:sp>
        <p:nvSpPr>
          <p:cNvPr id="27" name="Metin kutusu 26">
            <a:extLst>
              <a:ext uri="{FF2B5EF4-FFF2-40B4-BE49-F238E27FC236}">
                <a16:creationId xmlns:a16="http://schemas.microsoft.com/office/drawing/2014/main" id="{626A2670-4541-49EB-A8BE-9449BCDF3BDE}"/>
              </a:ext>
            </a:extLst>
          </p:cNvPr>
          <p:cNvSpPr txBox="1"/>
          <p:nvPr/>
        </p:nvSpPr>
        <p:spPr>
          <a:xfrm>
            <a:off x="21277238" y="11372937"/>
            <a:ext cx="2810225" cy="1732919"/>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1" vertOverflow="overflow" horzOverflow="overflow" vert="horz" wrap="square" lIns="35120" tIns="35120" rIns="35120" bIns="35120" numCol="1" spcCol="38100" rtlCol="0" anchor="ctr">
            <a:spAutoFit/>
          </a:bodyPr>
          <a:lstStyle/>
          <a:p>
            <a:r>
              <a:rPr lang="tr-TR" sz="3600" b="1" dirty="0">
                <a:solidFill>
                  <a:srgbClr val="D8AD65"/>
                </a:solidFill>
                <a:latin typeface="Myriad Pro Cond"/>
                <a:sym typeface="Myriad Pro Condensed"/>
              </a:rPr>
              <a:t>Toplam Üst Limit: </a:t>
            </a:r>
          </a:p>
          <a:p>
            <a:r>
              <a:rPr lang="tr-TR" sz="3600" b="1" dirty="0">
                <a:solidFill>
                  <a:srgbClr val="D8AD65"/>
                </a:solidFill>
                <a:latin typeface="Myriad Pro Cond"/>
                <a:sym typeface="Myriad Pro Condensed"/>
              </a:rPr>
              <a:t>5.000.000 TL</a:t>
            </a:r>
          </a:p>
        </p:txBody>
      </p:sp>
    </p:spTree>
    <p:extLst>
      <p:ext uri="{BB962C8B-B14F-4D97-AF65-F5344CB8AC3E}">
        <p14:creationId xmlns:p14="http://schemas.microsoft.com/office/powerpoint/2010/main" val="269071925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1" y="-47558"/>
            <a:ext cx="2743814"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9" y="552801"/>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3" y="-39495"/>
            <a:ext cx="3021866" cy="9523470"/>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1" y="552801"/>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5" y="994226"/>
            <a:ext cx="5957726"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3" y="4798354"/>
            <a:ext cx="9864610" cy="3626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9" name="Shape Shape" descr="Shape Shape"/>
          <p:cNvPicPr>
            <a:picLocks/>
          </p:cNvPicPr>
          <p:nvPr/>
        </p:nvPicPr>
        <p:blipFill>
          <a:blip r:embed="rId6"/>
          <a:stretch>
            <a:fillRect/>
          </a:stretch>
        </p:blipFill>
        <p:spPr>
          <a:xfrm>
            <a:off x="7297911" y="4756143"/>
            <a:ext cx="10093978" cy="4022098"/>
          </a:xfrm>
          <a:prstGeom prst="rect">
            <a:avLst/>
          </a:prstGeom>
        </p:spPr>
      </p:pic>
      <p:sp>
        <p:nvSpPr>
          <p:cNvPr id="41" name="YENİ NESİL İHRACAT DESTEKLERİ  VE…"/>
          <p:cNvSpPr txBox="1"/>
          <p:nvPr/>
        </p:nvSpPr>
        <p:spPr>
          <a:xfrm>
            <a:off x="7708691" y="4799028"/>
            <a:ext cx="9348730" cy="33476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sym typeface="Myriad Pro Condensed"/>
            </a:endParaRPr>
          </a:p>
          <a:p>
            <a:pPr>
              <a:defRPr sz="4400" b="1">
                <a:solidFill>
                  <a:srgbClr val="D8AD65"/>
                </a:solidFill>
                <a:latin typeface="Myriad Pro Cond"/>
                <a:ea typeface="Myriad Pro Cond"/>
                <a:cs typeface="Myriad Pro Cond"/>
                <a:sym typeface="Myriad Pro Condensed"/>
              </a:defRPr>
            </a:pPr>
            <a:r>
              <a:rPr lang="tr-TR" sz="4400" b="1" dirty="0">
                <a:solidFill>
                  <a:srgbClr val="D8AD65"/>
                </a:solidFill>
                <a:latin typeface="Myriad Pro Cond"/>
                <a:sym typeface="Myriad Pro Condensed"/>
              </a:rPr>
              <a:t>GEMİ VE YAT SEKTÖRÜNDE FAALİYET GÖSTEREN ŞİRKETLERE TASARIM DESTEĞİ</a:t>
            </a:r>
          </a:p>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sym typeface="Myriad Pro Condensed"/>
            </a:endParaRPr>
          </a:p>
        </p:txBody>
      </p:sp>
      <p:sp>
        <p:nvSpPr>
          <p:cNvPr id="42" name="26.09.2022"/>
          <p:cNvSpPr txBox="1"/>
          <p:nvPr/>
        </p:nvSpPr>
        <p:spPr>
          <a:xfrm>
            <a:off x="10989675" y="8099820"/>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3"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17" name="YENİ NESİL İHRACAT DESTEKLERİ…"/>
          <p:cNvSpPr txBox="1"/>
          <p:nvPr/>
        </p:nvSpPr>
        <p:spPr>
          <a:xfrm>
            <a:off x="21159319"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Tree>
    <p:extLst>
      <p:ext uri="{BB962C8B-B14F-4D97-AF65-F5344CB8AC3E}">
        <p14:creationId xmlns:p14="http://schemas.microsoft.com/office/powerpoint/2010/main" val="74124300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p:cNvGrpSpPr/>
          <p:nvPr/>
        </p:nvGrpSpPr>
        <p:grpSpPr>
          <a:xfrm>
            <a:off x="3921759" y="246123"/>
            <a:ext cx="16734383" cy="2522137"/>
            <a:chOff x="-12700" y="-12699"/>
            <a:chExt cx="12192954" cy="1394491"/>
          </a:xfrm>
        </p:grpSpPr>
        <p:grpSp>
          <p:nvGrpSpPr>
            <p:cNvPr id="21" name="Rectangle"/>
            <p:cNvGrpSpPr/>
            <p:nvPr/>
          </p:nvGrpSpPr>
          <p:grpSpPr>
            <a:xfrm>
              <a:off x="-12700" y="-12700"/>
              <a:ext cx="12192955" cy="1394492"/>
              <a:chOff x="0" y="0"/>
              <a:chExt cx="12192954" cy="1394491"/>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24" name="Rectangle Rectangle" descr="Rectangle Rectangle"/>
              <p:cNvPicPr>
                <a:picLocks/>
              </p:cNvPicPr>
              <p:nvPr/>
            </p:nvPicPr>
            <p:blipFill>
              <a:blip r:embed="rId3"/>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latin typeface="Helvetica Neue"/>
              </a:endParaRPr>
            </a:p>
          </p:txBody>
        </p:sp>
      </p:grpSp>
      <p:grpSp>
        <p:nvGrpSpPr>
          <p:cNvPr id="31" name="Shape"/>
          <p:cNvGrpSpPr/>
          <p:nvPr/>
        </p:nvGrpSpPr>
        <p:grpSpPr>
          <a:xfrm>
            <a:off x="260771" y="-47558"/>
            <a:ext cx="2743814"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29"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5"/>
          <a:stretch>
            <a:fillRect/>
          </a:stretch>
        </p:blipFill>
        <p:spPr>
          <a:xfrm>
            <a:off x="296539" y="552801"/>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036395" y="-251303"/>
            <a:ext cx="3021866" cy="9523470"/>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3" name="Shape Shape" descr="Shape Shape"/>
            <p:cNvPicPr>
              <a:picLocks/>
            </p:cNvPicPr>
            <p:nvPr/>
          </p:nvPicPr>
          <p:blipFill>
            <a:blip r:embed="rId4">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5"/>
          <a:stretch>
            <a:fillRect/>
          </a:stretch>
        </p:blipFill>
        <p:spPr>
          <a:xfrm>
            <a:off x="21720981" y="552801"/>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3"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17" name="YENİ NESİL İHRACAT DESTEKLERİ…"/>
          <p:cNvSpPr txBox="1"/>
          <p:nvPr/>
        </p:nvSpPr>
        <p:spPr>
          <a:xfrm>
            <a:off x="21159319"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19" name="YENİ NESİL İHRACAT DESTEKLERİ"/>
          <p:cNvSpPr txBox="1"/>
          <p:nvPr/>
        </p:nvSpPr>
        <p:spPr>
          <a:xfrm>
            <a:off x="5479721" y="-352465"/>
            <a:ext cx="14820888" cy="259469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sym typeface="Myriad Pro Condensed"/>
            </a:endParaRPr>
          </a:p>
          <a:p>
            <a:pPr>
              <a:defRPr sz="4400" b="1">
                <a:solidFill>
                  <a:srgbClr val="D8AD65"/>
                </a:solidFill>
                <a:latin typeface="Myriad Pro Cond"/>
                <a:ea typeface="Myriad Pro Cond"/>
                <a:cs typeface="Myriad Pro Cond"/>
                <a:sym typeface="Myriad Pro Condensed"/>
              </a:defRPr>
            </a:pPr>
            <a:r>
              <a:rPr lang="tr-TR" sz="6000" b="1" dirty="0">
                <a:solidFill>
                  <a:srgbClr val="D8AD65"/>
                </a:solidFill>
                <a:latin typeface="Calibri" panose="020F0502020204030204" pitchFamily="34" charset="0"/>
                <a:cs typeface="Calibri" panose="020F0502020204030204" pitchFamily="34" charset="0"/>
                <a:sym typeface="Myriad Pro Condensed"/>
              </a:rPr>
              <a:t>GEMİ VE YAT SEKTÖRÜNDE FAALİYET GÖSTEREN ŞİRKETLERE TASARIM DESTEĞİ</a:t>
            </a:r>
          </a:p>
        </p:txBody>
      </p:sp>
      <p:sp>
        <p:nvSpPr>
          <p:cNvPr id="44" name="İhracat desteklerimizi yeni bir bakış açısıyla kurguladık"/>
          <p:cNvSpPr txBox="1"/>
          <p:nvPr/>
        </p:nvSpPr>
        <p:spPr>
          <a:xfrm>
            <a:off x="11853189" y="2891068"/>
            <a:ext cx="9103366" cy="624924"/>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endParaRPr dirty="0">
              <a:solidFill>
                <a:srgbClr val="ED3338"/>
              </a:solidFill>
              <a:sym typeface="Helvetica Neue"/>
            </a:endParaRPr>
          </a:p>
        </p:txBody>
      </p:sp>
      <p:sp>
        <p:nvSpPr>
          <p:cNvPr id="48" name="14 farklı mevzuat  (yaklaşık 200 sayfa) ile düzenlenen tüm destekler Çerçeve Üst bir Kararda toplandı.…"/>
          <p:cNvSpPr txBox="1"/>
          <p:nvPr/>
        </p:nvSpPr>
        <p:spPr>
          <a:xfrm>
            <a:off x="11740341" y="4714176"/>
            <a:ext cx="8915802" cy="51614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marL="342900" indent="-342900">
              <a:spcBef>
                <a:spcPts val="1200"/>
              </a:spcBef>
              <a:buSzPct val="123000"/>
              <a:buFontTx/>
              <a:buChar char="•"/>
              <a:defRPr sz="3600">
                <a:solidFill>
                  <a:srgbClr val="FFFFFF"/>
                </a:solidFill>
                <a:latin typeface="Myriad Pro Cond"/>
                <a:ea typeface="Myriad Pro Cond"/>
                <a:cs typeface="Myriad Pro Cond"/>
                <a:sym typeface="Myriad Pro Condensed"/>
              </a:defRPr>
            </a:pPr>
            <a:endParaRPr sz="3400" dirty="0">
              <a:solidFill>
                <a:srgbClr val="FFFFFF"/>
              </a:solidFill>
              <a:latin typeface="Myriad Pro Cond"/>
              <a:sym typeface="Myriad Pro Condensed"/>
            </a:endParaRPr>
          </a:p>
        </p:txBody>
      </p:sp>
      <p:graphicFrame>
        <p:nvGraphicFramePr>
          <p:cNvPr id="40" name="Tablo 39">
            <a:extLst>
              <a:ext uri="{FF2B5EF4-FFF2-40B4-BE49-F238E27FC236}">
                <a16:creationId xmlns:a16="http://schemas.microsoft.com/office/drawing/2014/main" id="{FEAD63AF-C3B6-4014-BF70-EF67C401C196}"/>
              </a:ext>
            </a:extLst>
          </p:cNvPr>
          <p:cNvGraphicFramePr>
            <a:graphicFrameLocks noGrp="1"/>
          </p:cNvGraphicFramePr>
          <p:nvPr/>
        </p:nvGraphicFramePr>
        <p:xfrm>
          <a:off x="3146682" y="3284816"/>
          <a:ext cx="17747616" cy="5507332"/>
        </p:xfrm>
        <a:graphic>
          <a:graphicData uri="http://schemas.openxmlformats.org/drawingml/2006/table">
            <a:tbl>
              <a:tblPr>
                <a:effectLst>
                  <a:innerShdw blurRad="63500" dist="50800" dir="8100000">
                    <a:prstClr val="black">
                      <a:alpha val="50000"/>
                    </a:prstClr>
                  </a:innerShdw>
                </a:effectLst>
              </a:tblPr>
              <a:tblGrid>
                <a:gridCol w="3048670">
                  <a:extLst>
                    <a:ext uri="{9D8B030D-6E8A-4147-A177-3AD203B41FA5}">
                      <a16:colId xmlns:a16="http://schemas.microsoft.com/office/drawing/2014/main" val="20000"/>
                    </a:ext>
                  </a:extLst>
                </a:gridCol>
                <a:gridCol w="2676946">
                  <a:extLst>
                    <a:ext uri="{9D8B030D-6E8A-4147-A177-3AD203B41FA5}">
                      <a16:colId xmlns:a16="http://schemas.microsoft.com/office/drawing/2014/main" val="20001"/>
                    </a:ext>
                  </a:extLst>
                </a:gridCol>
                <a:gridCol w="4154628">
                  <a:extLst>
                    <a:ext uri="{9D8B030D-6E8A-4147-A177-3AD203B41FA5}">
                      <a16:colId xmlns:a16="http://schemas.microsoft.com/office/drawing/2014/main" val="20002"/>
                    </a:ext>
                  </a:extLst>
                </a:gridCol>
                <a:gridCol w="4718722">
                  <a:extLst>
                    <a:ext uri="{9D8B030D-6E8A-4147-A177-3AD203B41FA5}">
                      <a16:colId xmlns:a16="http://schemas.microsoft.com/office/drawing/2014/main" val="20003"/>
                    </a:ext>
                  </a:extLst>
                </a:gridCol>
                <a:gridCol w="3148650">
                  <a:extLst>
                    <a:ext uri="{9D8B030D-6E8A-4147-A177-3AD203B41FA5}">
                      <a16:colId xmlns:a16="http://schemas.microsoft.com/office/drawing/2014/main" val="20004"/>
                    </a:ext>
                  </a:extLst>
                </a:gridCol>
              </a:tblGrid>
              <a:tr h="1531912">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Kalemi</a:t>
                      </a:r>
                    </a:p>
                  </a:txBody>
                  <a:tcPr marL="7574" marR="7574" marT="7574"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Oranı % </a:t>
                      </a:r>
                    </a:p>
                  </a:txBody>
                  <a:tcPr marL="7574" marR="7574" marT="7574"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Destek </a:t>
                      </a:r>
                    </a:p>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Limiti</a:t>
                      </a:r>
                    </a:p>
                  </a:txBody>
                  <a:tcPr marL="7574" marR="7574" marT="7574"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Süre</a:t>
                      </a:r>
                    </a:p>
                  </a:txBody>
                  <a:tcPr marL="7574" marR="7574" marT="7574"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marR="0" indent="0" algn="ctr" defTabSz="2438338" rtl="0" eaLnBrk="1" fontAlgn="auto" latinLnBrk="0" hangingPunct="0">
                        <a:lnSpc>
                          <a:spcPct val="100000"/>
                        </a:lnSpc>
                        <a:spcBef>
                          <a:spcPts val="0"/>
                        </a:spcBef>
                        <a:spcAft>
                          <a:spcPts val="0"/>
                        </a:spcAft>
                        <a:buClrTx/>
                        <a:buSzTx/>
                        <a:buFontTx/>
                        <a:buNone/>
                        <a:tabLst/>
                      </a:pPr>
                      <a:r>
                        <a:rPr kumimoji="0" lang="tr-TR" sz="3200" b="1" i="0" u="none" strike="noStrike" kern="1200" cap="none" spc="0" normalizeH="0" baseline="0" dirty="0">
                          <a:ln>
                            <a:noFill/>
                          </a:ln>
                          <a:solidFill>
                            <a:srgbClr val="E43033"/>
                          </a:solidFill>
                          <a:effectLst/>
                          <a:uFillTx/>
                          <a:latin typeface="Myriad Pro Cond"/>
                          <a:ea typeface="+mn-ea"/>
                          <a:cs typeface="+mn-cs"/>
                          <a:sym typeface="Helvetica Neue"/>
                        </a:rPr>
                        <a:t>Faydalanıcı</a:t>
                      </a:r>
                    </a:p>
                  </a:txBody>
                  <a:tcPr marL="7574" marR="7574" marT="7574"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75420">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marL="0" algn="ctr" defTabSz="342900" rtl="0" eaLnBrk="1" latinLnBrk="0" hangingPunct="1">
                        <a:lnSpc>
                          <a:spcPct val="115000"/>
                        </a:lnSpc>
                        <a:spcAft>
                          <a:spcPts val="0"/>
                        </a:spcAft>
                      </a:pPr>
                      <a:r>
                        <a:rPr kumimoji="0" lang="tr-TR" sz="3200" b="1" i="0" u="none" strike="noStrike" kern="1200" cap="none" spc="0" normalizeH="0" baseline="0" dirty="0">
                          <a:ln>
                            <a:noFill/>
                          </a:ln>
                          <a:solidFill>
                            <a:schemeClr val="bg1"/>
                          </a:solidFill>
                          <a:effectLst/>
                          <a:uFillTx/>
                          <a:latin typeface="Myriad Pro Cond"/>
                          <a:ea typeface="+mn-ea"/>
                          <a:cs typeface="+mn-cs"/>
                          <a:sym typeface="Helvetica Neue"/>
                        </a:rPr>
                        <a:t>Şirketlerce Alınan Tasarım Hizmeti</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a:lnSpc>
                          <a:spcPct val="115000"/>
                        </a:lnSpc>
                        <a:spcAft>
                          <a:spcPts val="0"/>
                        </a:spcAft>
                      </a:pPr>
                      <a:r>
                        <a:rPr kumimoji="0" lang="tr-TR" sz="3200" b="1" i="0" u="none" strike="noStrike" kern="1200" cap="none" spc="0" normalizeH="0" baseline="0" dirty="0">
                          <a:ln>
                            <a:noFill/>
                          </a:ln>
                          <a:solidFill>
                            <a:schemeClr val="bg1"/>
                          </a:solidFill>
                          <a:effectLst/>
                          <a:uFillTx/>
                          <a:latin typeface="Myriad Pro Cond"/>
                          <a:ea typeface="+mn-ea"/>
                          <a:cs typeface="+mn-cs"/>
                          <a:sym typeface="Helvetica Neue"/>
                        </a:rPr>
                        <a:t>% 50</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a:lnSpc>
                          <a:spcPct val="115000"/>
                        </a:lnSpc>
                        <a:spcAft>
                          <a:spcPts val="0"/>
                        </a:spcAft>
                      </a:pPr>
                      <a:r>
                        <a:rPr kumimoji="0" lang="tr-TR" sz="3200" b="1" i="0" u="none" strike="noStrike" kern="1200" cap="none" spc="0" normalizeH="0" baseline="0" dirty="0">
                          <a:ln>
                            <a:noFill/>
                          </a:ln>
                          <a:solidFill>
                            <a:schemeClr val="bg1"/>
                          </a:solidFill>
                          <a:effectLst/>
                          <a:uFillTx/>
                          <a:latin typeface="Myriad Pro Cond"/>
                          <a:ea typeface="+mn-ea"/>
                          <a:cs typeface="+mn-cs"/>
                          <a:sym typeface="Helvetica Neue"/>
                        </a:rPr>
                        <a:t>3.000.000 ₺ / Yıl</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a:lnSpc>
                          <a:spcPct val="115000"/>
                        </a:lnSpc>
                        <a:spcAft>
                          <a:spcPts val="0"/>
                        </a:spcAft>
                      </a:pPr>
                      <a:r>
                        <a:rPr kumimoji="0" lang="tr-TR" sz="3200" b="1" i="0" u="none" strike="noStrike" kern="1200" cap="none" spc="0" normalizeH="0" baseline="0" dirty="0">
                          <a:ln>
                            <a:noFill/>
                          </a:ln>
                          <a:solidFill>
                            <a:schemeClr val="bg1"/>
                          </a:solidFill>
                          <a:effectLst/>
                          <a:uFillTx/>
                          <a:latin typeface="Myriad Pro Cond"/>
                          <a:ea typeface="+mn-ea"/>
                          <a:cs typeface="+mn-cs"/>
                          <a:sym typeface="Helvetica Neue"/>
                        </a:rPr>
                        <a:t>5 Yıl</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42900" rtl="0" eaLnBrk="1" latinLnBrk="0" hangingPunct="1">
                        <a:defRPr sz="1350" kern="1200">
                          <a:solidFill>
                            <a:schemeClr val="tx1"/>
                          </a:solidFill>
                          <a:latin typeface="Calibri"/>
                        </a:defRPr>
                      </a:lvl1pPr>
                      <a:lvl2pPr marL="342900" algn="l" defTabSz="342900" rtl="0" eaLnBrk="1" latinLnBrk="0" hangingPunct="1">
                        <a:defRPr sz="1350" kern="1200">
                          <a:solidFill>
                            <a:schemeClr val="tx1"/>
                          </a:solidFill>
                          <a:latin typeface="Calibri"/>
                        </a:defRPr>
                      </a:lvl2pPr>
                      <a:lvl3pPr marL="685800" algn="l" defTabSz="342900" rtl="0" eaLnBrk="1" latinLnBrk="0" hangingPunct="1">
                        <a:defRPr sz="1350" kern="1200">
                          <a:solidFill>
                            <a:schemeClr val="tx1"/>
                          </a:solidFill>
                          <a:latin typeface="Calibri"/>
                        </a:defRPr>
                      </a:lvl3pPr>
                      <a:lvl4pPr marL="1028700" algn="l" defTabSz="342900" rtl="0" eaLnBrk="1" latinLnBrk="0" hangingPunct="1">
                        <a:defRPr sz="1350" kern="1200">
                          <a:solidFill>
                            <a:schemeClr val="tx1"/>
                          </a:solidFill>
                          <a:latin typeface="Calibri"/>
                        </a:defRPr>
                      </a:lvl4pPr>
                      <a:lvl5pPr marL="1371600" algn="l" defTabSz="342900" rtl="0" eaLnBrk="1" latinLnBrk="0" hangingPunct="1">
                        <a:defRPr sz="1350" kern="1200">
                          <a:solidFill>
                            <a:schemeClr val="tx1"/>
                          </a:solidFill>
                          <a:latin typeface="Calibri"/>
                        </a:defRPr>
                      </a:lvl5pPr>
                      <a:lvl6pPr marL="1714500" algn="l" defTabSz="342900" rtl="0" eaLnBrk="1" latinLnBrk="0" hangingPunct="1">
                        <a:defRPr sz="1350" kern="1200">
                          <a:solidFill>
                            <a:schemeClr val="tx1"/>
                          </a:solidFill>
                          <a:latin typeface="Calibri"/>
                        </a:defRPr>
                      </a:lvl6pPr>
                      <a:lvl7pPr marL="2057400" algn="l" defTabSz="342900" rtl="0" eaLnBrk="1" latinLnBrk="0" hangingPunct="1">
                        <a:defRPr sz="1350" kern="1200">
                          <a:solidFill>
                            <a:schemeClr val="tx1"/>
                          </a:solidFill>
                          <a:latin typeface="Calibri"/>
                        </a:defRPr>
                      </a:lvl7pPr>
                      <a:lvl8pPr marL="2400300" algn="l" defTabSz="342900" rtl="0" eaLnBrk="1" latinLnBrk="0" hangingPunct="1">
                        <a:defRPr sz="1350" kern="1200">
                          <a:solidFill>
                            <a:schemeClr val="tx1"/>
                          </a:solidFill>
                          <a:latin typeface="Calibri"/>
                        </a:defRPr>
                      </a:lvl8pPr>
                      <a:lvl9pPr marL="2743200" algn="l" defTabSz="342900" rtl="0" eaLnBrk="1" latinLnBrk="0" hangingPunct="1">
                        <a:defRPr sz="1350" kern="1200">
                          <a:solidFill>
                            <a:schemeClr val="tx1"/>
                          </a:solidFill>
                          <a:latin typeface="Calibri"/>
                        </a:defRPr>
                      </a:lvl9pPr>
                    </a:lstStyle>
                    <a:p>
                      <a:pPr algn="ctr">
                        <a:lnSpc>
                          <a:spcPct val="115000"/>
                        </a:lnSpc>
                        <a:spcAft>
                          <a:spcPts val="0"/>
                        </a:spcAft>
                      </a:pPr>
                      <a:r>
                        <a:rPr kumimoji="0" lang="tr-TR" sz="3200" b="1" i="0" u="none" strike="noStrike" kern="1200" cap="none" spc="0" normalizeH="0" baseline="0" dirty="0">
                          <a:ln>
                            <a:noFill/>
                          </a:ln>
                          <a:solidFill>
                            <a:schemeClr val="bg1"/>
                          </a:solidFill>
                          <a:effectLst/>
                          <a:uFillTx/>
                          <a:latin typeface="Myriad Pro Cond"/>
                          <a:ea typeface="+mn-ea"/>
                          <a:cs typeface="+mn-cs"/>
                          <a:sym typeface="Helvetica Neue"/>
                        </a:rPr>
                        <a:t>Gemi ve Yat Sektöründe Faaliyet Gösteren Şirketler</a:t>
                      </a:r>
                    </a:p>
                  </a:txBody>
                  <a:tcPr marL="44450" marR="444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940124"/>
                  </a:ext>
                </a:extLst>
              </a:tr>
            </a:tbl>
          </a:graphicData>
        </a:graphic>
      </p:graphicFrame>
      <p:sp>
        <p:nvSpPr>
          <p:cNvPr id="25" name="Dikdörtgen 24">
            <a:extLst>
              <a:ext uri="{FF2B5EF4-FFF2-40B4-BE49-F238E27FC236}">
                <a16:creationId xmlns:a16="http://schemas.microsoft.com/office/drawing/2014/main" id="{2233F23C-4127-4D7E-BED4-8FF8A7AEFA19}"/>
              </a:ext>
            </a:extLst>
          </p:cNvPr>
          <p:cNvSpPr/>
          <p:nvPr/>
        </p:nvSpPr>
        <p:spPr>
          <a:xfrm>
            <a:off x="3158375" y="10056433"/>
            <a:ext cx="20372918" cy="584775"/>
          </a:xfrm>
          <a:prstGeom prst="rect">
            <a:avLst/>
          </a:prstGeom>
        </p:spPr>
        <p:txBody>
          <a:bodyPr wrap="square">
            <a:spAutoFit/>
          </a:bodyPr>
          <a:lstStyle/>
          <a:p>
            <a:pPr marL="457200" lvl="6" indent="-457200" algn="just">
              <a:buFont typeface="Wingdings" panose="05000000000000000000" pitchFamily="2" charset="2"/>
              <a:buChar char="ü"/>
            </a:pPr>
            <a:r>
              <a:rPr lang="tr-TR" sz="3200" b="1" dirty="0">
                <a:solidFill>
                  <a:srgbClr val="FFFFFF"/>
                </a:solidFill>
                <a:latin typeface="Myriad Pro Cond"/>
              </a:rPr>
              <a:t>Yabancı tasarımcılardan alınacak tasarım hizmeti de destek kapsamına alındı.</a:t>
            </a:r>
          </a:p>
        </p:txBody>
      </p:sp>
      <p:pic>
        <p:nvPicPr>
          <p:cNvPr id="2" name="Image" descr="Image">
            <a:extLst>
              <a:ext uri="{FF2B5EF4-FFF2-40B4-BE49-F238E27FC236}">
                <a16:creationId xmlns:a16="http://schemas.microsoft.com/office/drawing/2014/main" id="{91254D67-0D4C-C719-1C53-9411A005B1F9}"/>
              </a:ext>
            </a:extLst>
          </p:cNvPr>
          <p:cNvPicPr>
            <a:picLocks noChangeAspect="1"/>
          </p:cNvPicPr>
          <p:nvPr/>
        </p:nvPicPr>
        <p:blipFill>
          <a:blip r:embed="rId6"/>
          <a:stretch>
            <a:fillRect/>
          </a:stretch>
        </p:blipFill>
        <p:spPr>
          <a:xfrm>
            <a:off x="671940" y="9665203"/>
            <a:ext cx="2252168" cy="2252253"/>
          </a:xfrm>
          <a:prstGeom prst="rect">
            <a:avLst/>
          </a:prstGeom>
          <a:ln w="3175" cap="flat">
            <a:noFill/>
            <a:miter lim="400000"/>
          </a:ln>
          <a:effectLst/>
        </p:spPr>
      </p:pic>
      <p:sp>
        <p:nvSpPr>
          <p:cNvPr id="3" name="Dikdörtgen 2">
            <a:extLst>
              <a:ext uri="{FF2B5EF4-FFF2-40B4-BE49-F238E27FC236}">
                <a16:creationId xmlns:a16="http://schemas.microsoft.com/office/drawing/2014/main" id="{73573B76-4A45-8EC3-5655-3D0556660AAD}"/>
              </a:ext>
            </a:extLst>
          </p:cNvPr>
          <p:cNvSpPr/>
          <p:nvPr/>
        </p:nvSpPr>
        <p:spPr>
          <a:xfrm>
            <a:off x="852707" y="10329665"/>
            <a:ext cx="2071401" cy="461665"/>
          </a:xfrm>
          <a:prstGeom prst="rect">
            <a:avLst/>
          </a:prstGeom>
        </p:spPr>
        <p:txBody>
          <a:bodyPr wrap="none">
            <a:spAutoFit/>
          </a:bodyPr>
          <a:lstStyle/>
          <a:p>
            <a:r>
              <a:rPr lang="tr-TR" sz="2400" b="1" dirty="0">
                <a:solidFill>
                  <a:srgbClr val="FFFFFF"/>
                </a:solidFill>
                <a:latin typeface="Myriad Pro Cond"/>
                <a:sym typeface="Myriad Pro Condensed"/>
              </a:rPr>
              <a:t>YENİ DESTEK</a:t>
            </a:r>
          </a:p>
        </p:txBody>
      </p:sp>
    </p:spTree>
    <p:extLst>
      <p:ext uri="{BB962C8B-B14F-4D97-AF65-F5344CB8AC3E}">
        <p14:creationId xmlns:p14="http://schemas.microsoft.com/office/powerpoint/2010/main" val="102092349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1" y="-47558"/>
            <a:ext cx="2743814"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9" y="552801"/>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3" y="-39495"/>
            <a:ext cx="3021866" cy="9523470"/>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1" y="552801"/>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5" y="994226"/>
            <a:ext cx="5957726"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3" y="4798354"/>
            <a:ext cx="9864610" cy="3626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9" name="Shape Shape" descr="Shape Shape"/>
          <p:cNvPicPr>
            <a:picLocks/>
          </p:cNvPicPr>
          <p:nvPr/>
        </p:nvPicPr>
        <p:blipFill>
          <a:blip r:embed="rId6"/>
          <a:stretch>
            <a:fillRect/>
          </a:stretch>
        </p:blipFill>
        <p:spPr>
          <a:xfrm>
            <a:off x="7297911" y="4756143"/>
            <a:ext cx="10093978" cy="4022098"/>
          </a:xfrm>
          <a:prstGeom prst="rect">
            <a:avLst/>
          </a:prstGeom>
        </p:spPr>
      </p:pic>
      <p:sp>
        <p:nvSpPr>
          <p:cNvPr id="41" name="YENİ NESİL İHRACAT DESTEKLERİ  VE…"/>
          <p:cNvSpPr txBox="1"/>
          <p:nvPr/>
        </p:nvSpPr>
        <p:spPr>
          <a:xfrm>
            <a:off x="7708691" y="4799028"/>
            <a:ext cx="9348730" cy="3347620"/>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sz="4400" b="1" dirty="0">
              <a:solidFill>
                <a:srgbClr val="D8AD65"/>
              </a:solidFill>
              <a:latin typeface="Myriad Pro Cond"/>
              <a:sym typeface="Myriad Pro Condensed"/>
            </a:endParaRPr>
          </a:p>
        </p:txBody>
      </p:sp>
      <p:sp>
        <p:nvSpPr>
          <p:cNvPr id="42" name="26.09.2022"/>
          <p:cNvSpPr txBox="1"/>
          <p:nvPr/>
        </p:nvSpPr>
        <p:spPr>
          <a:xfrm>
            <a:off x="10989675" y="8099820"/>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3"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17" name="YENİ NESİL İHRACAT DESTEKLERİ…"/>
          <p:cNvSpPr txBox="1"/>
          <p:nvPr/>
        </p:nvSpPr>
        <p:spPr>
          <a:xfrm>
            <a:off x="21159319" y="5130967"/>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İHRACAT </a:t>
            </a:r>
          </a:p>
          <a:p>
            <a:pPr>
              <a:defRPr sz="3600" b="1">
                <a:solidFill>
                  <a:srgbClr val="D8AD65"/>
                </a:solidFill>
                <a:latin typeface="Myriad Pro Cond"/>
                <a:ea typeface="Myriad Pro Cond"/>
                <a:cs typeface="Myriad Pro Cond"/>
                <a:sym typeface="Myriad Pro Condensed"/>
              </a:defRPr>
            </a:pPr>
            <a:r>
              <a:rPr lang="tr-TR" sz="2700" b="1" dirty="0">
                <a:solidFill>
                  <a:srgbClr val="D8AD65"/>
                </a:solidFill>
                <a:latin typeface="Myriad Pro Cond"/>
                <a:sym typeface="Myriad Pro Condensed"/>
              </a:rPr>
              <a:t>GENEL MÜDÜRLÜĞÜ</a:t>
            </a:r>
            <a:endParaRPr sz="2700" b="1" dirty="0">
              <a:solidFill>
                <a:srgbClr val="D8AD65"/>
              </a:solidFill>
              <a:latin typeface="Myriad Pro Cond"/>
              <a:sym typeface="Myriad Pro Condensed"/>
            </a:endParaRPr>
          </a:p>
        </p:txBody>
      </p:sp>
      <p:sp>
        <p:nvSpPr>
          <p:cNvPr id="3" name="Metin kutusu 2">
            <a:extLst>
              <a:ext uri="{FF2B5EF4-FFF2-40B4-BE49-F238E27FC236}">
                <a16:creationId xmlns:a16="http://schemas.microsoft.com/office/drawing/2014/main" id="{037AAB2E-B0AA-2B87-24E9-2CDB41AFF6F6}"/>
              </a:ext>
            </a:extLst>
          </p:cNvPr>
          <p:cNvSpPr txBox="1"/>
          <p:nvPr/>
        </p:nvSpPr>
        <p:spPr>
          <a:xfrm>
            <a:off x="7509158" y="5979197"/>
            <a:ext cx="9291987" cy="1446550"/>
          </a:xfrm>
          <a:prstGeom prst="rect">
            <a:avLst/>
          </a:prstGeom>
          <a:ln w="3175">
            <a:miter lim="400000"/>
          </a:ln>
        </p:spPr>
        <p:txBody>
          <a:bodyPr lIns="35120" tIns="35120" rIns="35120" bIns="3512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400" b="1">
                <a:solidFill>
                  <a:srgbClr val="D8AD65"/>
                </a:solidFill>
                <a:latin typeface="Myriad Pro Cond"/>
                <a:ea typeface="Myriad Pro Cond"/>
                <a:cs typeface="Myriad Pro Cond"/>
              </a:defRPr>
            </a:lvl1pPr>
          </a:lstStyle>
          <a:p>
            <a:r>
              <a:rPr lang="tr-TR" dirty="0"/>
              <a:t>YURT DIŞI ŞİRKET VE YURT DIŞINDA YERLEŞİK ŞİRKETE AİT MARKA DESTEĞİ</a:t>
            </a:r>
          </a:p>
        </p:txBody>
      </p:sp>
    </p:spTree>
    <p:extLst>
      <p:ext uri="{BB962C8B-B14F-4D97-AF65-F5344CB8AC3E}">
        <p14:creationId xmlns:p14="http://schemas.microsoft.com/office/powerpoint/2010/main" val="127335870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452DE19C-4158-43F0-AD50-3BE0A3C6054B}"/>
              </a:ext>
            </a:extLst>
          </p:cNvPr>
          <p:cNvSpPr txBox="1"/>
          <p:nvPr/>
        </p:nvSpPr>
        <p:spPr>
          <a:xfrm>
            <a:off x="1161121" y="4367770"/>
            <a:ext cx="6200078" cy="499535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ot="0" spcFirstLastPara="1" vertOverflow="overflow" horzOverflow="overflow" vert="horz" wrap="square" lIns="35120" tIns="35120" rIns="35120" bIns="3512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n-lt"/>
              <a:ea typeface="+mn-ea"/>
              <a:cs typeface="+mn-cs"/>
              <a:sym typeface="Helvetica Neue"/>
            </a:endParaRPr>
          </a:p>
          <a:p>
            <a:pPr marL="0" marR="0" indent="0"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rgbClr val="D8AD65"/>
              </a:solidFill>
              <a:effectLst/>
              <a:uFillTx/>
              <a:latin typeface="+mn-lt"/>
              <a:ea typeface="+mn-ea"/>
              <a:cs typeface="+mn-cs"/>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Yurt dışında yerleşik şirket danışmanlık*;</a:t>
            </a:r>
          </a:p>
          <a:p>
            <a:pPr marL="0" marR="0" indent="0"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Destek miktarı: 3.000.000 TL/ yıl</a:t>
            </a:r>
          </a:p>
          <a:p>
            <a:pPr marL="0" marR="0" indent="0"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chemeClr val="bg1"/>
                </a:solidFill>
                <a:effectLst/>
                <a:uFillTx/>
                <a:latin typeface="Myriad Pro Cond"/>
                <a:sym typeface="Helvetica Neue"/>
              </a:rPr>
              <a:t>Destek oranı: %50</a:t>
            </a:r>
          </a:p>
          <a:p>
            <a:pPr marL="0" marR="0" indent="0" defTabSz="2438338" rtl="0" fontAlgn="auto" latinLnBrk="0" hangingPunct="0">
              <a:lnSpc>
                <a:spcPct val="100000"/>
              </a:lnSpc>
              <a:spcBef>
                <a:spcPts val="0"/>
              </a:spcBef>
              <a:spcAft>
                <a:spcPts val="0"/>
              </a:spcAft>
              <a:buClrTx/>
              <a:buSzTx/>
              <a:buFontTx/>
              <a:buNone/>
              <a:tabLst/>
            </a:pPr>
            <a:endParaRPr lang="tr-TR" sz="3200" b="1" dirty="0">
              <a:solidFill>
                <a:schemeClr val="bg1"/>
              </a:solidFill>
              <a:latin typeface="Myriad Pro Cond"/>
            </a:endParaRPr>
          </a:p>
          <a:p>
            <a:pPr marL="0" marR="0" indent="0"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chemeClr val="bg1"/>
              </a:solidFill>
              <a:effectLst/>
              <a:uFillTx/>
              <a:latin typeface="+mn-lt"/>
              <a:ea typeface="+mn-ea"/>
              <a:cs typeface="+mn-cs"/>
              <a:sym typeface="Helvetica Neue"/>
            </a:endParaRPr>
          </a:p>
          <a:p>
            <a:pPr marL="0" marR="0" indent="0" defTabSz="2438338" rtl="0" fontAlgn="auto" latinLnBrk="0" hangingPunct="0">
              <a:lnSpc>
                <a:spcPct val="100000"/>
              </a:lnSpc>
              <a:spcBef>
                <a:spcPts val="0"/>
              </a:spcBef>
              <a:spcAft>
                <a:spcPts val="0"/>
              </a:spcAft>
              <a:buClrTx/>
              <a:buSzTx/>
              <a:buFontTx/>
              <a:buNone/>
              <a:tabLst/>
            </a:pPr>
            <a:endParaRPr kumimoji="0" lang="tr-TR" sz="3200" b="1" i="0" u="none" strike="noStrike" cap="none" spc="0" normalizeH="0" baseline="0" dirty="0">
              <a:ln>
                <a:noFill/>
              </a:ln>
              <a:solidFill>
                <a:schemeClr val="bg1"/>
              </a:solidFill>
              <a:effectLst/>
              <a:uFillTx/>
              <a:latin typeface="+mn-lt"/>
              <a:ea typeface="+mn-ea"/>
              <a:cs typeface="+mn-cs"/>
              <a:sym typeface="Helvetica Neue"/>
            </a:endParaRPr>
          </a:p>
        </p:txBody>
      </p:sp>
      <p:sp>
        <p:nvSpPr>
          <p:cNvPr id="5" name="Metin kutusu 4">
            <a:extLst>
              <a:ext uri="{FF2B5EF4-FFF2-40B4-BE49-F238E27FC236}">
                <a16:creationId xmlns:a16="http://schemas.microsoft.com/office/drawing/2014/main" id="{19BF3DB7-875E-D474-9E93-3EE9654F310D}"/>
              </a:ext>
            </a:extLst>
          </p:cNvPr>
          <p:cNvSpPr txBox="1"/>
          <p:nvPr/>
        </p:nvSpPr>
        <p:spPr>
          <a:xfrm>
            <a:off x="7927355" y="4360325"/>
            <a:ext cx="7672039" cy="4995351"/>
          </a:xfrm>
          <a:prstGeom prst="rect">
            <a:avLst/>
          </a:prstGeom>
          <a:noFill/>
          <a:ln w="3175"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tr-TR" sz="3200" b="1" i="0" u="none" strike="noStrike" cap="none" spc="0" normalizeH="0" baseline="0" dirty="0">
                <a:ln>
                  <a:noFill/>
                </a:ln>
                <a:solidFill>
                  <a:srgbClr val="D8AD65"/>
                </a:solidFill>
                <a:effectLst/>
                <a:uFillTx/>
                <a:latin typeface="Myriad Pro Cond"/>
                <a:sym typeface="Helvetica Neue"/>
              </a:rPr>
              <a:t>İleri teknolojili şirket danışmanlık;</a:t>
            </a:r>
          </a:p>
          <a:p>
            <a:pPr marL="0" marR="0" indent="0" defTabSz="2438338" rtl="0" fontAlgn="auto" latinLnBrk="0" hangingPunct="0">
              <a:lnSpc>
                <a:spcPct val="100000"/>
              </a:lnSpc>
              <a:spcBef>
                <a:spcPts val="0"/>
              </a:spcBef>
              <a:spcAft>
                <a:spcPts val="0"/>
              </a:spcAft>
              <a:buClrTx/>
              <a:buSzTx/>
              <a:buFontTx/>
              <a:buNone/>
              <a:tabLst/>
            </a:pPr>
            <a:r>
              <a:rPr lang="tr-TR" sz="3200" b="1" dirty="0">
                <a:solidFill>
                  <a:schemeClr val="bg1"/>
                </a:solidFill>
                <a:latin typeface="Myriad Pro Cond"/>
              </a:rPr>
              <a:t>Destek miktarı: 7.500.000 TL/ yıl</a:t>
            </a:r>
          </a:p>
          <a:p>
            <a:r>
              <a:rPr kumimoji="0" lang="tr-TR" sz="3200" b="1" i="0" u="none" strike="noStrike" cap="none" spc="0" normalizeH="0" baseline="0" dirty="0">
                <a:ln>
                  <a:noFill/>
                </a:ln>
                <a:solidFill>
                  <a:schemeClr val="bg1"/>
                </a:solidFill>
                <a:effectLst/>
                <a:uFillTx/>
                <a:latin typeface="Myriad Pro Cond"/>
                <a:sym typeface="Helvetica Neue"/>
              </a:rPr>
              <a:t>Destek oranı: %50</a:t>
            </a:r>
            <a:r>
              <a:rPr lang="tr-TR" sz="3200" b="1" dirty="0">
                <a:solidFill>
                  <a:srgbClr val="D8AD65"/>
                </a:solidFill>
                <a:latin typeface="Myriad Pro Cond"/>
              </a:rPr>
              <a:t> </a:t>
            </a:r>
          </a:p>
          <a:p>
            <a:endParaRPr lang="tr-TR" sz="3200" b="1" dirty="0">
              <a:solidFill>
                <a:srgbClr val="D8AD65"/>
              </a:solidFill>
              <a:latin typeface="Myriad Pro Cond"/>
            </a:endParaRPr>
          </a:p>
          <a:p>
            <a:endParaRPr lang="tr-TR" sz="3200" b="1" dirty="0">
              <a:solidFill>
                <a:srgbClr val="D8AD65"/>
              </a:solidFill>
              <a:latin typeface="Myriad Pro Cond"/>
            </a:endParaRPr>
          </a:p>
          <a:p>
            <a:r>
              <a:rPr lang="tr-TR" sz="3200" b="1" dirty="0">
                <a:solidFill>
                  <a:srgbClr val="D8AD65"/>
                </a:solidFill>
                <a:latin typeface="Myriad Pro Cond"/>
              </a:rPr>
              <a:t>İleri teknolojili şirket kredi;</a:t>
            </a:r>
          </a:p>
          <a:p>
            <a:r>
              <a:rPr lang="tr-TR" sz="3200" b="1" dirty="0">
                <a:solidFill>
                  <a:schemeClr val="bg1"/>
                </a:solidFill>
                <a:latin typeface="Myriad Pro Cond"/>
              </a:rPr>
              <a:t>Destek miktarı: 45.000.000</a:t>
            </a:r>
          </a:p>
          <a:p>
            <a:r>
              <a:rPr lang="tr-TR" sz="3200" b="1" dirty="0">
                <a:solidFill>
                  <a:schemeClr val="bg1"/>
                </a:solidFill>
                <a:latin typeface="Myriad Pro Cond"/>
              </a:rPr>
              <a:t>Destek oranı: 5 puan (TL) 2 puan(Döviz)</a:t>
            </a:r>
          </a:p>
          <a:p>
            <a:endParaRPr kumimoji="0" lang="tr-TR" sz="3200" b="1" i="0" u="none" strike="noStrike" cap="none" spc="0" normalizeH="0" baseline="0" dirty="0">
              <a:ln>
                <a:noFill/>
              </a:ln>
              <a:solidFill>
                <a:schemeClr val="bg1"/>
              </a:solidFill>
              <a:effectLst/>
              <a:uFillTx/>
              <a:latin typeface="+mn-lt"/>
              <a:ea typeface="+mn-ea"/>
              <a:cs typeface="+mn-cs"/>
              <a:sym typeface="Helvetica Neue"/>
            </a:endParaRPr>
          </a:p>
        </p:txBody>
      </p:sp>
      <p:sp>
        <p:nvSpPr>
          <p:cNvPr id="6" name="Metin kutusu 5">
            <a:extLst>
              <a:ext uri="{FF2B5EF4-FFF2-40B4-BE49-F238E27FC236}">
                <a16:creationId xmlns:a16="http://schemas.microsoft.com/office/drawing/2014/main" id="{CEB7BC50-7B5F-5B19-E34F-28ACDDCF3F92}"/>
              </a:ext>
            </a:extLst>
          </p:cNvPr>
          <p:cNvSpPr txBox="1"/>
          <p:nvPr/>
        </p:nvSpPr>
        <p:spPr>
          <a:xfrm>
            <a:off x="16089816" y="4360323"/>
            <a:ext cx="7270595" cy="4995351"/>
          </a:xfrm>
          <a:prstGeom prst="rect">
            <a:avLst/>
          </a:prstGeom>
          <a:noFill/>
          <a:ln w="3175"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3200" b="1" dirty="0">
                <a:solidFill>
                  <a:srgbClr val="D8AD65"/>
                </a:solidFill>
                <a:latin typeface="Myriad Pro Cond"/>
              </a:rPr>
              <a:t>Marka alım kredi;</a:t>
            </a:r>
          </a:p>
          <a:p>
            <a:r>
              <a:rPr lang="tr-TR" sz="3200" b="1" dirty="0">
                <a:solidFill>
                  <a:schemeClr val="bg1"/>
                </a:solidFill>
                <a:latin typeface="Myriad Pro Cond"/>
              </a:rPr>
              <a:t>Destek miktarı: 30.000.000</a:t>
            </a:r>
          </a:p>
          <a:p>
            <a:r>
              <a:rPr lang="tr-TR" sz="3200" b="1" dirty="0">
                <a:solidFill>
                  <a:schemeClr val="bg1"/>
                </a:solidFill>
                <a:latin typeface="Myriad Pro Cond"/>
              </a:rPr>
              <a:t>Destek oranı: 5 puan (TL) 2 puan(Döviz)</a:t>
            </a:r>
          </a:p>
          <a:p>
            <a:endParaRPr lang="tr-TR" sz="3200" b="1" dirty="0">
              <a:solidFill>
                <a:schemeClr val="bg1"/>
              </a:solidFill>
              <a:latin typeface="Myriad Pro Cond"/>
            </a:endParaRPr>
          </a:p>
          <a:p>
            <a:endParaRPr lang="tr-TR" sz="3200" b="1" dirty="0">
              <a:solidFill>
                <a:schemeClr val="bg1"/>
              </a:solidFill>
              <a:latin typeface="Myriad Pro Cond"/>
            </a:endParaRPr>
          </a:p>
          <a:p>
            <a:r>
              <a:rPr lang="tr-TR" sz="3200" b="1" dirty="0">
                <a:solidFill>
                  <a:srgbClr val="D8AD65"/>
                </a:solidFill>
                <a:latin typeface="Myriad Pro Cond"/>
              </a:rPr>
              <a:t>Marka alım danışmanlık; </a:t>
            </a:r>
          </a:p>
          <a:p>
            <a:r>
              <a:rPr lang="tr-TR" sz="3200" b="1" dirty="0">
                <a:solidFill>
                  <a:schemeClr val="bg1"/>
                </a:solidFill>
                <a:latin typeface="Myriad Pro Cond"/>
              </a:rPr>
              <a:t>Destek miktarı: 3.000.000 TL/ yıl</a:t>
            </a:r>
          </a:p>
          <a:p>
            <a:r>
              <a:rPr lang="tr-TR" sz="3200" b="1" dirty="0">
                <a:solidFill>
                  <a:schemeClr val="bg1"/>
                </a:solidFill>
                <a:latin typeface="Myriad Pro Cond"/>
              </a:rPr>
              <a:t>Destek oranı: %50</a:t>
            </a:r>
          </a:p>
          <a:p>
            <a:pPr marL="0" marR="0" indent="0" algn="ctr" defTabSz="2438338" rtl="0" fontAlgn="auto" latinLnBrk="0" hangingPunct="0">
              <a:lnSpc>
                <a:spcPct val="100000"/>
              </a:lnSpc>
              <a:spcBef>
                <a:spcPts val="0"/>
              </a:spcBef>
              <a:spcAft>
                <a:spcPts val="0"/>
              </a:spcAft>
              <a:buClrTx/>
              <a:buSzTx/>
              <a:buFontTx/>
              <a:buNone/>
              <a:tabLst/>
            </a:pPr>
            <a:endParaRPr kumimoji="0" lang="tr-TR" sz="3200" b="0" i="0" u="none" strike="noStrike" cap="none" spc="0" normalizeH="0" baseline="0" dirty="0">
              <a:ln>
                <a:noFill/>
              </a:ln>
              <a:solidFill>
                <a:srgbClr val="5E5E5E"/>
              </a:solidFill>
              <a:effectLst/>
              <a:uFillTx/>
              <a:latin typeface="+mn-lt"/>
              <a:ea typeface="+mn-ea"/>
              <a:cs typeface="+mn-cs"/>
              <a:sym typeface="Helvetica Neue"/>
            </a:endParaRPr>
          </a:p>
        </p:txBody>
      </p:sp>
      <p:grpSp>
        <p:nvGrpSpPr>
          <p:cNvPr id="8" name="Group">
            <a:extLst>
              <a:ext uri="{FF2B5EF4-FFF2-40B4-BE49-F238E27FC236}">
                <a16:creationId xmlns:a16="http://schemas.microsoft.com/office/drawing/2014/main" id="{FFFBC250-D9B8-265E-2F12-CEF684878BB4}"/>
              </a:ext>
            </a:extLst>
          </p:cNvPr>
          <p:cNvGrpSpPr/>
          <p:nvPr/>
        </p:nvGrpSpPr>
        <p:grpSpPr>
          <a:xfrm>
            <a:off x="4413664" y="696797"/>
            <a:ext cx="16576896" cy="2532177"/>
            <a:chOff x="-12700" y="-12699"/>
            <a:chExt cx="12192954" cy="1394491"/>
          </a:xfrm>
        </p:grpSpPr>
        <p:grpSp>
          <p:nvGrpSpPr>
            <p:cNvPr id="9" name="Rectangle">
              <a:extLst>
                <a:ext uri="{FF2B5EF4-FFF2-40B4-BE49-F238E27FC236}">
                  <a16:creationId xmlns:a16="http://schemas.microsoft.com/office/drawing/2014/main" id="{7D8FAA72-3915-708C-FDA0-D724F3C19C49}"/>
                </a:ext>
              </a:extLst>
            </p:cNvPr>
            <p:cNvGrpSpPr/>
            <p:nvPr/>
          </p:nvGrpSpPr>
          <p:grpSpPr>
            <a:xfrm>
              <a:off x="-12700" y="-12700"/>
              <a:ext cx="12192955" cy="1394492"/>
              <a:chOff x="0" y="0"/>
              <a:chExt cx="12192954" cy="1394491"/>
            </a:xfrm>
          </p:grpSpPr>
          <p:sp>
            <p:nvSpPr>
              <p:cNvPr id="11" name="Rectangle">
                <a:extLst>
                  <a:ext uri="{FF2B5EF4-FFF2-40B4-BE49-F238E27FC236}">
                    <a16:creationId xmlns:a16="http://schemas.microsoft.com/office/drawing/2014/main" id="{0F1743D6-116D-B144-E0DF-4933FD200A3D}"/>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12" name="Rectangle Rectangle" descr="Rectangle Rectangle">
                <a:extLst>
                  <a:ext uri="{FF2B5EF4-FFF2-40B4-BE49-F238E27FC236}">
                    <a16:creationId xmlns:a16="http://schemas.microsoft.com/office/drawing/2014/main" id="{F19B69E7-F4FD-368F-C3EC-F67761F043AA}"/>
                  </a:ext>
                </a:extLst>
              </p:cNvPr>
              <p:cNvPicPr>
                <a:picLocks/>
              </p:cNvPicPr>
              <p:nvPr/>
            </p:nvPicPr>
            <p:blipFill>
              <a:blip r:embed="rId2"/>
              <a:stretch>
                <a:fillRect/>
              </a:stretch>
            </p:blipFill>
            <p:spPr>
              <a:xfrm>
                <a:off x="0" y="-1"/>
                <a:ext cx="12192955" cy="1394493"/>
              </a:xfrm>
              <a:prstGeom prst="rect">
                <a:avLst/>
              </a:prstGeom>
              <a:effectLst/>
            </p:spPr>
          </p:pic>
        </p:grpSp>
        <p:sp>
          <p:nvSpPr>
            <p:cNvPr id="10" name="Line">
              <a:extLst>
                <a:ext uri="{FF2B5EF4-FFF2-40B4-BE49-F238E27FC236}">
                  <a16:creationId xmlns:a16="http://schemas.microsoft.com/office/drawing/2014/main" id="{A6753A0E-F4F5-5E56-C4B3-955AF2C6CD55}"/>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latin typeface="Helvetica Neue"/>
              </a:endParaRPr>
            </a:p>
          </p:txBody>
        </p:sp>
      </p:grpSp>
      <p:sp>
        <p:nvSpPr>
          <p:cNvPr id="14" name="Metin kutusu 13">
            <a:extLst>
              <a:ext uri="{FF2B5EF4-FFF2-40B4-BE49-F238E27FC236}">
                <a16:creationId xmlns:a16="http://schemas.microsoft.com/office/drawing/2014/main" id="{EF02EFA8-E80B-740A-58E7-3A36F206C5DE}"/>
              </a:ext>
            </a:extLst>
          </p:cNvPr>
          <p:cNvSpPr txBox="1"/>
          <p:nvPr/>
        </p:nvSpPr>
        <p:spPr>
          <a:xfrm>
            <a:off x="5491128" y="822651"/>
            <a:ext cx="14421970" cy="193899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4400" b="1">
                <a:solidFill>
                  <a:srgbClr val="D8AD65"/>
                </a:solidFill>
                <a:latin typeface="Myriad Pro Cond"/>
                <a:ea typeface="Myriad Pro Cond"/>
                <a:cs typeface="Myriad Pro Cond"/>
                <a:sym typeface="Myriad Pro Condensed"/>
              </a:defRPr>
            </a:pPr>
            <a:r>
              <a:rPr lang="tr-TR" sz="6000" b="1" dirty="0">
                <a:solidFill>
                  <a:srgbClr val="D8AD65"/>
                </a:solidFill>
                <a:latin typeface="Calibri" panose="020F0502020204030204" pitchFamily="34" charset="0"/>
                <a:cs typeface="Calibri" panose="020F0502020204030204" pitchFamily="34" charset="0"/>
                <a:sym typeface="Myriad Pro Condensed"/>
              </a:rPr>
              <a:t>YURT DIŞI ŞİRKET VE YURT DIŞINDA YERLEŞİK ŞİRKETE AİT MARKA DESTEĞİ</a:t>
            </a:r>
          </a:p>
        </p:txBody>
      </p:sp>
      <p:sp>
        <p:nvSpPr>
          <p:cNvPr id="21" name="Metin kutusu 20">
            <a:extLst>
              <a:ext uri="{FF2B5EF4-FFF2-40B4-BE49-F238E27FC236}">
                <a16:creationId xmlns:a16="http://schemas.microsoft.com/office/drawing/2014/main" id="{403A3BA6-8D24-0E19-D406-B45BF0BBD137}"/>
              </a:ext>
            </a:extLst>
          </p:cNvPr>
          <p:cNvSpPr txBox="1"/>
          <p:nvPr/>
        </p:nvSpPr>
        <p:spPr>
          <a:xfrm>
            <a:off x="502190" y="10882136"/>
            <a:ext cx="7241636" cy="2062103"/>
          </a:xfrm>
          <a:prstGeom prst="rect">
            <a:avLst/>
          </a:prstGeom>
          <a:noFill/>
        </p:spPr>
        <p:txBody>
          <a:bodyPr wrap="square" rtlCol="0">
            <a:spAutoFit/>
          </a:bodyPr>
          <a:lstStyle/>
          <a:p>
            <a:r>
              <a:rPr lang="tr-TR" sz="3200" dirty="0">
                <a:solidFill>
                  <a:schemeClr val="bg1"/>
                </a:solidFill>
                <a:latin typeface="Myriad Pro Cond"/>
              </a:rPr>
              <a:t>* Yurt dışında yerleşik şirketin yüksek teknolojiye sahip ve teknoloji transferi sağlayacak nitelikte olması halinde destek limiti 7.500.000 TL’ye çıkarabilir.</a:t>
            </a:r>
          </a:p>
        </p:txBody>
      </p:sp>
    </p:spTree>
    <p:extLst>
      <p:ext uri="{BB962C8B-B14F-4D97-AF65-F5344CB8AC3E}">
        <p14:creationId xmlns:p14="http://schemas.microsoft.com/office/powerpoint/2010/main" val="817340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lvl="0" defTabSz="457200" eaLnBrk="0" fontAlgn="base">
              <a:spcBef>
                <a:spcPct val="0"/>
              </a:spcBef>
              <a:spcAft>
                <a:spcPct val="0"/>
              </a:spcAft>
              <a:defRPr/>
            </a:pPr>
            <a:r>
              <a:rPr lang="tr-TR" sz="4400" b="1" dirty="0">
                <a:solidFill>
                  <a:srgbClr val="D8AE63"/>
                </a:solidFill>
              </a:rPr>
              <a:t>MARKA/TURQUALITY® DESTEĞİ</a:t>
            </a: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52200848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67A1918D-8D13-47FD-9856-5F244F6533ED}"/>
              </a:ext>
            </a:extLst>
          </p:cNvPr>
          <p:cNvSpPr>
            <a:spLocks noChangeAspect="1" noChangeArrowheads="1" noTextEdit="1"/>
          </p:cNvSpPr>
          <p:nvPr/>
        </p:nvSpPr>
        <p:spPr bwMode="auto">
          <a:xfrm>
            <a:off x="4419600" y="3312726"/>
            <a:ext cx="15408276" cy="138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sz="4400" dirty="0"/>
          </a:p>
        </p:txBody>
      </p:sp>
      <p:sp>
        <p:nvSpPr>
          <p:cNvPr id="5" name="Dikdörtgen 4">
            <a:extLst>
              <a:ext uri="{FF2B5EF4-FFF2-40B4-BE49-F238E27FC236}">
                <a16:creationId xmlns:a16="http://schemas.microsoft.com/office/drawing/2014/main" id="{9A51B3DA-43C8-4918-9084-06697BF2040D}"/>
              </a:ext>
            </a:extLst>
          </p:cNvPr>
          <p:cNvSpPr/>
          <p:nvPr/>
        </p:nvSpPr>
        <p:spPr>
          <a:xfrm>
            <a:off x="11046526" y="8659571"/>
            <a:ext cx="184731" cy="769441"/>
          </a:xfrm>
          <a:prstGeom prst="rect">
            <a:avLst/>
          </a:prstGeom>
        </p:spPr>
        <p:txBody>
          <a:bodyPr wrap="none">
            <a:spAutoFit/>
          </a:bodyPr>
          <a:lstStyle/>
          <a:p>
            <a:endParaRPr lang="tr-TR" sz="4400" dirty="0"/>
          </a:p>
        </p:txBody>
      </p:sp>
      <p:sp>
        <p:nvSpPr>
          <p:cNvPr id="8" name="_s69645">
            <a:extLst>
              <a:ext uri="{FF2B5EF4-FFF2-40B4-BE49-F238E27FC236}">
                <a16:creationId xmlns:a16="http://schemas.microsoft.com/office/drawing/2014/main" id="{3D83BCDF-2265-4543-81A9-069441ECB2E3}"/>
              </a:ext>
            </a:extLst>
          </p:cNvPr>
          <p:cNvSpPr>
            <a:spLocks noChangeArrowheads="1"/>
          </p:cNvSpPr>
          <p:nvPr/>
        </p:nvSpPr>
        <p:spPr bwMode="auto">
          <a:xfrm>
            <a:off x="3218067" y="3312726"/>
            <a:ext cx="17811342" cy="1555144"/>
          </a:xfrm>
          <a:prstGeom prst="roundRect">
            <a:avLst>
              <a:gd name="adj" fmla="val 16667"/>
            </a:avLst>
          </a:prstGeom>
          <a:noFill/>
          <a:ln>
            <a:noFill/>
          </a:ln>
        </p:spPr>
        <p:style>
          <a:lnRef idx="0">
            <a:scrgbClr r="0" g="0" b="0"/>
          </a:lnRef>
          <a:fillRef idx="0">
            <a:scrgbClr r="0" g="0" b="0"/>
          </a:fillRef>
          <a:effectRef idx="0">
            <a:scrgbClr r="0" g="0" b="0"/>
          </a:effectRef>
          <a:fontRef idx="minor">
            <a:schemeClr val="dk1"/>
          </a:fontRef>
        </p:style>
        <p:txBody>
          <a:bodyPr wrap="none" lIns="0" tIns="0" rIns="0" bIns="0" anchor="ctr"/>
          <a:lstStyle/>
          <a:p>
            <a:pPr algn="l" defTabSz="1828800" hangingPunct="1">
              <a:defRPr/>
            </a:pPr>
            <a:endParaRPr lang="tr-TR" sz="3600" dirty="0">
              <a:solidFill>
                <a:srgbClr val="083048"/>
              </a:solidFill>
              <a:latin typeface="Myriad Pro Cond"/>
            </a:endParaRPr>
          </a:p>
          <a:p>
            <a:pPr algn="l" defTabSz="1828800" hangingPunct="1">
              <a:defRPr/>
            </a:pPr>
            <a:r>
              <a:rPr lang="tr-TR" sz="3600" b="1" dirty="0">
                <a:solidFill>
                  <a:schemeClr val="tx1">
                    <a:lumMod val="20000"/>
                    <a:lumOff val="80000"/>
                  </a:schemeClr>
                </a:solidFill>
                <a:latin typeface="Myriad Pro Cond"/>
              </a:rPr>
              <a:t> DESTEK SÜRESİ: 	 </a:t>
            </a:r>
            <a:r>
              <a:rPr lang="tr-TR" sz="3600" b="1" kern="1200" dirty="0">
                <a:solidFill>
                  <a:srgbClr val="E43033"/>
                </a:solidFill>
                <a:latin typeface="Myriad Pro Cond"/>
              </a:rPr>
              <a:t>Marka Programı	           : 4 yıl </a:t>
            </a:r>
          </a:p>
          <a:p>
            <a:pPr lvl="0">
              <a:defRPr/>
            </a:pPr>
            <a:r>
              <a:rPr lang="tr-TR" sz="3600" b="1" dirty="0">
                <a:solidFill>
                  <a:schemeClr val="tx1">
                    <a:lumMod val="20000"/>
                    <a:lumOff val="80000"/>
                  </a:schemeClr>
                </a:solidFill>
                <a:latin typeface="Myriad Pro Cond"/>
                <a:cs typeface="Arial" pitchFamily="34" charset="0"/>
              </a:rPr>
              <a:t>		      </a:t>
            </a:r>
            <a:r>
              <a:rPr lang="tr-TR" sz="3600" b="1" kern="1200" dirty="0" err="1">
                <a:solidFill>
                  <a:srgbClr val="E43033"/>
                </a:solidFill>
                <a:latin typeface="Myriad Pro Cond"/>
              </a:rPr>
              <a:t>Turquality</a:t>
            </a:r>
            <a:r>
              <a:rPr lang="tr-TR" sz="3600" b="1" kern="1200" dirty="0">
                <a:solidFill>
                  <a:srgbClr val="E43033"/>
                </a:solidFill>
                <a:latin typeface="Myriad Pro Cond"/>
              </a:rPr>
              <a:t>® Programı	: Programda kaldığı süre boyunca</a:t>
            </a:r>
          </a:p>
          <a:p>
            <a:pPr algn="l" defTabSz="1828800" hangingPunct="1">
              <a:defRPr/>
            </a:pPr>
            <a:r>
              <a:rPr lang="tr-TR" sz="3600" b="1" dirty="0">
                <a:solidFill>
                  <a:schemeClr val="tx1">
                    <a:lumMod val="20000"/>
                    <a:lumOff val="80000"/>
                  </a:schemeClr>
                </a:solidFill>
                <a:latin typeface="Myriad Pro Cond"/>
              </a:rPr>
              <a:t> DESTEK ORANI:	 </a:t>
            </a:r>
            <a:r>
              <a:rPr lang="tr-TR" sz="3600" b="1" kern="1200" dirty="0">
                <a:solidFill>
                  <a:srgbClr val="E43033"/>
                </a:solidFill>
                <a:latin typeface="Myriad Pro Cond"/>
              </a:rPr>
              <a:t>%50</a:t>
            </a:r>
          </a:p>
          <a:p>
            <a:pPr algn="l" defTabSz="1828800" hangingPunct="1">
              <a:defRPr/>
            </a:pPr>
            <a:endParaRPr lang="tr-TR" sz="3600" dirty="0">
              <a:solidFill>
                <a:srgbClr val="083048"/>
              </a:solidFill>
              <a:latin typeface="Myriad Pro Cond"/>
            </a:endParaRPr>
          </a:p>
        </p:txBody>
      </p:sp>
      <p:cxnSp>
        <p:nvCxnSpPr>
          <p:cNvPr id="15" name="Düz Bağlayıcı 14">
            <a:extLst>
              <a:ext uri="{FF2B5EF4-FFF2-40B4-BE49-F238E27FC236}">
                <a16:creationId xmlns:a16="http://schemas.microsoft.com/office/drawing/2014/main" id="{08F13BAB-F25B-4070-BBA4-48656DA86EDB}"/>
              </a:ext>
            </a:extLst>
          </p:cNvPr>
          <p:cNvCxnSpPr>
            <a:cxnSpLocks/>
          </p:cNvCxnSpPr>
          <p:nvPr/>
        </p:nvCxnSpPr>
        <p:spPr>
          <a:xfrm flipH="1">
            <a:off x="11887201" y="5161245"/>
            <a:ext cx="33210" cy="8167893"/>
          </a:xfrm>
          <a:prstGeom prst="line">
            <a:avLst/>
          </a:prstGeom>
          <a:ln w="57150" cap="sq" cmpd="sng">
            <a:solidFill>
              <a:srgbClr val="0070C0"/>
            </a:solidFill>
            <a:tailEnd w="lg" len="med"/>
          </a:ln>
        </p:spPr>
        <p:style>
          <a:lnRef idx="3">
            <a:schemeClr val="accent1"/>
          </a:lnRef>
          <a:fillRef idx="0">
            <a:schemeClr val="accent1"/>
          </a:fillRef>
          <a:effectRef idx="2">
            <a:schemeClr val="accent1"/>
          </a:effectRef>
          <a:fontRef idx="minor">
            <a:schemeClr val="tx1"/>
          </a:fontRef>
        </p:style>
      </p:cxnSp>
      <p:cxnSp>
        <p:nvCxnSpPr>
          <p:cNvPr id="16" name="Düz Bağlayıcı 15">
            <a:extLst>
              <a:ext uri="{FF2B5EF4-FFF2-40B4-BE49-F238E27FC236}">
                <a16:creationId xmlns:a16="http://schemas.microsoft.com/office/drawing/2014/main" id="{440C30EA-2634-4817-AD67-864DE39C94BB}"/>
              </a:ext>
            </a:extLst>
          </p:cNvPr>
          <p:cNvCxnSpPr>
            <a:cxnSpLocks/>
          </p:cNvCxnSpPr>
          <p:nvPr/>
        </p:nvCxnSpPr>
        <p:spPr>
          <a:xfrm>
            <a:off x="10887966" y="9646018"/>
            <a:ext cx="2064888" cy="0"/>
          </a:xfrm>
          <a:prstGeom prst="line">
            <a:avLst/>
          </a:prstGeom>
          <a:ln w="44450">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17" name="Düz Bağlayıcı 16">
            <a:extLst>
              <a:ext uri="{FF2B5EF4-FFF2-40B4-BE49-F238E27FC236}">
                <a16:creationId xmlns:a16="http://schemas.microsoft.com/office/drawing/2014/main" id="{E507B3DD-CB1D-4334-97EC-0A60AF18D4CC}"/>
              </a:ext>
            </a:extLst>
          </p:cNvPr>
          <p:cNvCxnSpPr>
            <a:cxnSpLocks/>
          </p:cNvCxnSpPr>
          <p:nvPr/>
        </p:nvCxnSpPr>
        <p:spPr>
          <a:xfrm>
            <a:off x="10887966" y="11503987"/>
            <a:ext cx="2064888" cy="0"/>
          </a:xfrm>
          <a:prstGeom prst="line">
            <a:avLst/>
          </a:prstGeom>
          <a:ln w="44450">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18" name="Düz Bağlayıcı 17">
            <a:extLst>
              <a:ext uri="{FF2B5EF4-FFF2-40B4-BE49-F238E27FC236}">
                <a16:creationId xmlns:a16="http://schemas.microsoft.com/office/drawing/2014/main" id="{0FED6B13-2C0D-4B04-B0F5-71AC34B3F6C8}"/>
              </a:ext>
            </a:extLst>
          </p:cNvPr>
          <p:cNvCxnSpPr>
            <a:cxnSpLocks/>
          </p:cNvCxnSpPr>
          <p:nvPr/>
        </p:nvCxnSpPr>
        <p:spPr>
          <a:xfrm>
            <a:off x="10887966" y="7747995"/>
            <a:ext cx="2064888" cy="0"/>
          </a:xfrm>
          <a:prstGeom prst="line">
            <a:avLst/>
          </a:prstGeom>
          <a:ln w="44450">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19" name="Düz Bağlayıcı 18">
            <a:extLst>
              <a:ext uri="{FF2B5EF4-FFF2-40B4-BE49-F238E27FC236}">
                <a16:creationId xmlns:a16="http://schemas.microsoft.com/office/drawing/2014/main" id="{6AC6E7D4-5641-4024-855B-84AF4C0EF279}"/>
              </a:ext>
            </a:extLst>
          </p:cNvPr>
          <p:cNvCxnSpPr>
            <a:cxnSpLocks/>
          </p:cNvCxnSpPr>
          <p:nvPr/>
        </p:nvCxnSpPr>
        <p:spPr>
          <a:xfrm>
            <a:off x="10850126" y="5973622"/>
            <a:ext cx="2064888" cy="0"/>
          </a:xfrm>
          <a:prstGeom prst="line">
            <a:avLst/>
          </a:prstGeom>
          <a:ln w="44450">
            <a:solidFill>
              <a:srgbClr val="0070C0"/>
            </a:solidFill>
          </a:ln>
        </p:spPr>
        <p:style>
          <a:lnRef idx="3">
            <a:schemeClr val="accent1"/>
          </a:lnRef>
          <a:fillRef idx="0">
            <a:schemeClr val="accent1"/>
          </a:fillRef>
          <a:effectRef idx="2">
            <a:schemeClr val="accent1"/>
          </a:effectRef>
          <a:fontRef idx="minor">
            <a:schemeClr val="tx1"/>
          </a:fontRef>
        </p:style>
      </p:cxnSp>
      <p:cxnSp>
        <p:nvCxnSpPr>
          <p:cNvPr id="20" name="Düz Bağlayıcı 19">
            <a:extLst>
              <a:ext uri="{FF2B5EF4-FFF2-40B4-BE49-F238E27FC236}">
                <a16:creationId xmlns:a16="http://schemas.microsoft.com/office/drawing/2014/main" id="{3D2C7812-7666-4067-8338-678CDA77D157}"/>
              </a:ext>
            </a:extLst>
          </p:cNvPr>
          <p:cNvCxnSpPr>
            <a:cxnSpLocks/>
          </p:cNvCxnSpPr>
          <p:nvPr/>
        </p:nvCxnSpPr>
        <p:spPr>
          <a:xfrm>
            <a:off x="10887966" y="13329138"/>
            <a:ext cx="2064888" cy="0"/>
          </a:xfrm>
          <a:prstGeom prst="line">
            <a:avLst/>
          </a:prstGeom>
          <a:ln w="44450">
            <a:solidFill>
              <a:srgbClr val="0070C0"/>
            </a:solidFill>
          </a:ln>
        </p:spPr>
        <p:style>
          <a:lnRef idx="3">
            <a:schemeClr val="accent1"/>
          </a:lnRef>
          <a:fillRef idx="0">
            <a:schemeClr val="accent1"/>
          </a:fillRef>
          <a:effectRef idx="2">
            <a:schemeClr val="accent1"/>
          </a:effectRef>
          <a:fontRef idx="minor">
            <a:schemeClr val="tx1"/>
          </a:fontRef>
        </p:style>
      </p:cxnSp>
      <p:sp>
        <p:nvSpPr>
          <p:cNvPr id="23" name="Yuvarlatılmış Dikdörtgen 26">
            <a:extLst>
              <a:ext uri="{FF2B5EF4-FFF2-40B4-BE49-F238E27FC236}">
                <a16:creationId xmlns:a16="http://schemas.microsoft.com/office/drawing/2014/main" id="{BC91DA89-2DF9-4D79-8C09-8CA3ECA8977E}"/>
              </a:ext>
            </a:extLst>
          </p:cNvPr>
          <p:cNvSpPr/>
          <p:nvPr/>
        </p:nvSpPr>
        <p:spPr>
          <a:xfrm>
            <a:off x="561890" y="5476861"/>
            <a:ext cx="9960264" cy="993522"/>
          </a:xfrm>
          <a:prstGeom prst="roundRect">
            <a:avLst/>
          </a:prstGeom>
          <a:noFill/>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pPr algn="ctr"/>
            <a:r>
              <a:rPr lang="tr-TR" sz="4000" dirty="0">
                <a:ln w="0"/>
                <a:solidFill>
                  <a:schemeClr val="bg1"/>
                </a:solidFill>
                <a:effectLst>
                  <a:outerShdw blurRad="38100" dist="19050" dir="2700000" algn="tl" rotWithShape="0">
                    <a:schemeClr val="dk1">
                      <a:alpha val="40000"/>
                    </a:schemeClr>
                  </a:outerShdw>
                </a:effectLst>
                <a:latin typeface="Myriad Pro Cond"/>
              </a:rPr>
              <a:t>Tanıtım</a:t>
            </a:r>
          </a:p>
        </p:txBody>
      </p:sp>
      <p:sp>
        <p:nvSpPr>
          <p:cNvPr id="24" name="Yuvarlatılmış Dikdörtgen 26">
            <a:extLst>
              <a:ext uri="{FF2B5EF4-FFF2-40B4-BE49-F238E27FC236}">
                <a16:creationId xmlns:a16="http://schemas.microsoft.com/office/drawing/2014/main" id="{2480E6EE-3FE2-40B4-BF53-E8A30FF448FE}"/>
              </a:ext>
            </a:extLst>
          </p:cNvPr>
          <p:cNvSpPr/>
          <p:nvPr/>
        </p:nvSpPr>
        <p:spPr>
          <a:xfrm>
            <a:off x="561890" y="7242383"/>
            <a:ext cx="9960264" cy="993522"/>
          </a:xfrm>
          <a:prstGeom prst="roundRect">
            <a:avLst/>
          </a:prstGeom>
          <a:noFill/>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pPr algn="ctr"/>
            <a:r>
              <a:rPr lang="tr-TR" sz="4000" dirty="0">
                <a:ln w="0"/>
                <a:solidFill>
                  <a:schemeClr val="bg1"/>
                </a:solidFill>
                <a:effectLst>
                  <a:outerShdw blurRad="38100" dist="19050" dir="2700000" algn="tl" rotWithShape="0">
                    <a:schemeClr val="dk1">
                      <a:alpha val="40000"/>
                    </a:schemeClr>
                  </a:outerShdw>
                </a:effectLst>
                <a:latin typeface="Myriad Pro Cond"/>
              </a:rPr>
              <a:t>Fuar</a:t>
            </a:r>
          </a:p>
        </p:txBody>
      </p:sp>
      <p:sp>
        <p:nvSpPr>
          <p:cNvPr id="25" name="Yuvarlatılmış Dikdörtgen 26">
            <a:extLst>
              <a:ext uri="{FF2B5EF4-FFF2-40B4-BE49-F238E27FC236}">
                <a16:creationId xmlns:a16="http://schemas.microsoft.com/office/drawing/2014/main" id="{B28B358C-C056-4E2A-8022-79BF4CD47CF7}"/>
              </a:ext>
            </a:extLst>
          </p:cNvPr>
          <p:cNvSpPr/>
          <p:nvPr/>
        </p:nvSpPr>
        <p:spPr>
          <a:xfrm>
            <a:off x="561890" y="9149257"/>
            <a:ext cx="9960264" cy="993522"/>
          </a:xfrm>
          <a:prstGeom prst="roundRect">
            <a:avLst/>
          </a:prstGeom>
          <a:noFill/>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pPr algn="ctr"/>
            <a:r>
              <a:rPr lang="tr-TR" sz="4000" dirty="0">
                <a:ln w="0"/>
                <a:solidFill>
                  <a:schemeClr val="bg1"/>
                </a:solidFill>
                <a:effectLst>
                  <a:outerShdw blurRad="38100" dist="19050" dir="2700000" algn="tl" rotWithShape="0">
                    <a:schemeClr val="dk1">
                      <a:alpha val="40000"/>
                    </a:schemeClr>
                  </a:outerShdw>
                </a:effectLst>
                <a:latin typeface="Myriad Pro Cond"/>
              </a:rPr>
              <a:t>Danışmanlık</a:t>
            </a:r>
          </a:p>
        </p:txBody>
      </p:sp>
      <p:sp>
        <p:nvSpPr>
          <p:cNvPr id="34" name="Yuvarlatılmış Dikdörtgen 26">
            <a:extLst>
              <a:ext uri="{FF2B5EF4-FFF2-40B4-BE49-F238E27FC236}">
                <a16:creationId xmlns:a16="http://schemas.microsoft.com/office/drawing/2014/main" id="{9CAD06A2-AD85-4A82-9D32-1DF29D098221}"/>
              </a:ext>
            </a:extLst>
          </p:cNvPr>
          <p:cNvSpPr/>
          <p:nvPr/>
        </p:nvSpPr>
        <p:spPr>
          <a:xfrm>
            <a:off x="599730" y="10616507"/>
            <a:ext cx="9960264" cy="1555143"/>
          </a:xfrm>
          <a:prstGeom prst="roundRect">
            <a:avLst/>
          </a:prstGeom>
          <a:noFill/>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r>
              <a:rPr lang="tr-TR" sz="4000" dirty="0">
                <a:ln w="0"/>
                <a:solidFill>
                  <a:schemeClr val="bg1"/>
                </a:solidFill>
                <a:effectLst>
                  <a:outerShdw blurRad="38100" dist="19050" dir="2700000" algn="tl" rotWithShape="0">
                    <a:schemeClr val="dk1">
                      <a:alpha val="40000"/>
                    </a:schemeClr>
                  </a:outerShdw>
                </a:effectLst>
                <a:latin typeface="Myriad Pro Cond"/>
              </a:rPr>
              <a:t>Depolama hizmeti ile birim kira/temel kurulum/konsept mimari çalışma</a:t>
            </a:r>
          </a:p>
        </p:txBody>
      </p:sp>
      <p:sp>
        <p:nvSpPr>
          <p:cNvPr id="35" name="Yuvarlatılmış Dikdörtgen 26">
            <a:extLst>
              <a:ext uri="{FF2B5EF4-FFF2-40B4-BE49-F238E27FC236}">
                <a16:creationId xmlns:a16="http://schemas.microsoft.com/office/drawing/2014/main" id="{533A92EE-1F85-4775-A158-C460A1F3B2C0}"/>
              </a:ext>
            </a:extLst>
          </p:cNvPr>
          <p:cNvSpPr/>
          <p:nvPr/>
        </p:nvSpPr>
        <p:spPr>
          <a:xfrm>
            <a:off x="599730" y="12382030"/>
            <a:ext cx="9960264" cy="993522"/>
          </a:xfrm>
          <a:prstGeom prst="roundRect">
            <a:avLst/>
          </a:prstGeom>
          <a:noFill/>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pPr algn="ctr"/>
            <a:r>
              <a:rPr lang="tr-TR" sz="4000" dirty="0">
                <a:ln w="0"/>
                <a:solidFill>
                  <a:schemeClr val="bg1"/>
                </a:solidFill>
                <a:effectLst>
                  <a:outerShdw blurRad="38100" dist="19050" dir="2700000" algn="tl" rotWithShape="0">
                    <a:schemeClr val="dk1">
                      <a:alpha val="40000"/>
                    </a:schemeClr>
                  </a:outerShdw>
                </a:effectLst>
                <a:latin typeface="Myriad Pro Cond"/>
              </a:rPr>
              <a:t>Franchise</a:t>
            </a:r>
          </a:p>
        </p:txBody>
      </p:sp>
      <p:sp>
        <p:nvSpPr>
          <p:cNvPr id="36" name="Yuvarlatılmış Dikdörtgen 26">
            <a:extLst>
              <a:ext uri="{FF2B5EF4-FFF2-40B4-BE49-F238E27FC236}">
                <a16:creationId xmlns:a16="http://schemas.microsoft.com/office/drawing/2014/main" id="{F87782E4-E3FA-4A43-A8EB-CC50777453C9}"/>
              </a:ext>
            </a:extLst>
          </p:cNvPr>
          <p:cNvSpPr/>
          <p:nvPr/>
        </p:nvSpPr>
        <p:spPr>
          <a:xfrm>
            <a:off x="13285458" y="5515115"/>
            <a:ext cx="9960264" cy="993522"/>
          </a:xfrm>
          <a:prstGeom prst="roundRect">
            <a:avLst/>
          </a:prstGeom>
          <a:noFill/>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pPr algn="ctr"/>
            <a:r>
              <a:rPr lang="tr-TR" sz="4000" dirty="0">
                <a:ln w="0"/>
                <a:solidFill>
                  <a:schemeClr val="bg1"/>
                </a:solidFill>
                <a:effectLst>
                  <a:outerShdw blurRad="38100" dist="19050" dir="2700000" algn="tl" rotWithShape="0">
                    <a:schemeClr val="dk1">
                      <a:alpha val="40000"/>
                    </a:schemeClr>
                  </a:outerShdw>
                </a:effectLst>
                <a:latin typeface="Myriad Pro Cond"/>
              </a:rPr>
              <a:t>İstihdam</a:t>
            </a:r>
          </a:p>
        </p:txBody>
      </p:sp>
      <p:sp>
        <p:nvSpPr>
          <p:cNvPr id="37" name="Yuvarlatılmış Dikdörtgen 26">
            <a:extLst>
              <a:ext uri="{FF2B5EF4-FFF2-40B4-BE49-F238E27FC236}">
                <a16:creationId xmlns:a16="http://schemas.microsoft.com/office/drawing/2014/main" id="{A95646B6-5512-4AB5-8487-EE7B0B5DA105}"/>
              </a:ext>
            </a:extLst>
          </p:cNvPr>
          <p:cNvSpPr/>
          <p:nvPr/>
        </p:nvSpPr>
        <p:spPr>
          <a:xfrm>
            <a:off x="13246916" y="6971680"/>
            <a:ext cx="9960264" cy="1893772"/>
          </a:xfrm>
          <a:prstGeom prst="roundRect">
            <a:avLst/>
          </a:prstGeom>
          <a:noFill/>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endParaRPr lang="tr-TR" sz="3800" dirty="0">
              <a:ln w="0"/>
              <a:solidFill>
                <a:schemeClr val="bg1"/>
              </a:solidFill>
              <a:effectLst>
                <a:outerShdw blurRad="38100" dist="19050" dir="2700000" algn="tl" rotWithShape="0">
                  <a:schemeClr val="dk1">
                    <a:alpha val="40000"/>
                  </a:schemeClr>
                </a:outerShdw>
              </a:effectLst>
              <a:latin typeface="Myriad Pro Cond"/>
            </a:endParaRPr>
          </a:p>
        </p:txBody>
      </p:sp>
      <p:sp>
        <p:nvSpPr>
          <p:cNvPr id="38" name="Yuvarlatılmış Dikdörtgen 26">
            <a:extLst>
              <a:ext uri="{FF2B5EF4-FFF2-40B4-BE49-F238E27FC236}">
                <a16:creationId xmlns:a16="http://schemas.microsoft.com/office/drawing/2014/main" id="{CCC75EF9-3BA1-44D1-B627-5F43FD471F06}"/>
              </a:ext>
            </a:extLst>
          </p:cNvPr>
          <p:cNvSpPr/>
          <p:nvPr/>
        </p:nvSpPr>
        <p:spPr>
          <a:xfrm>
            <a:off x="13246916" y="9149257"/>
            <a:ext cx="9960264" cy="1467250"/>
          </a:xfrm>
          <a:prstGeom prst="roundRect">
            <a:avLst/>
          </a:prstGeom>
          <a:noFill/>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r>
              <a:rPr lang="tr-TR" sz="3800" dirty="0">
                <a:ln w="0"/>
                <a:solidFill>
                  <a:schemeClr val="bg1"/>
                </a:solidFill>
                <a:effectLst>
                  <a:outerShdw blurRad="38100" dist="19050" dir="2700000" algn="tl" rotWithShape="0">
                    <a:schemeClr val="dk1">
                      <a:alpha val="40000"/>
                    </a:schemeClr>
                  </a:outerShdw>
                </a:effectLst>
                <a:latin typeface="Myriad Pro Cond"/>
              </a:rPr>
              <a:t>Pazara giriş belgesi, ruhsatlandırma ile klinik test işlemleri</a:t>
            </a:r>
          </a:p>
        </p:txBody>
      </p:sp>
      <p:sp>
        <p:nvSpPr>
          <p:cNvPr id="39" name="Yuvarlatılmış Dikdörtgen 26">
            <a:extLst>
              <a:ext uri="{FF2B5EF4-FFF2-40B4-BE49-F238E27FC236}">
                <a16:creationId xmlns:a16="http://schemas.microsoft.com/office/drawing/2014/main" id="{68072D13-306B-475F-80C6-5B323B9AA4E9}"/>
              </a:ext>
            </a:extLst>
          </p:cNvPr>
          <p:cNvSpPr/>
          <p:nvPr/>
        </p:nvSpPr>
        <p:spPr>
          <a:xfrm>
            <a:off x="13213706" y="11024701"/>
            <a:ext cx="9960264" cy="993522"/>
          </a:xfrm>
          <a:prstGeom prst="roundRect">
            <a:avLst/>
          </a:prstGeom>
          <a:noFill/>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r>
              <a:rPr lang="tr-TR" sz="3800" dirty="0">
                <a:ln w="0"/>
                <a:solidFill>
                  <a:schemeClr val="bg1"/>
                </a:solidFill>
                <a:effectLst>
                  <a:outerShdw blurRad="38100" dist="19050" dir="2700000" algn="tl" rotWithShape="0">
                    <a:schemeClr val="dk1">
                      <a:alpha val="40000"/>
                    </a:schemeClr>
                  </a:outerShdw>
                </a:effectLst>
                <a:latin typeface="Myriad Pro Cond"/>
              </a:rPr>
              <a:t>Pazar araştırması çalışması ve raporları</a:t>
            </a:r>
          </a:p>
        </p:txBody>
      </p:sp>
      <p:sp>
        <p:nvSpPr>
          <p:cNvPr id="40" name="Yuvarlatılmış Dikdörtgen 26">
            <a:extLst>
              <a:ext uri="{FF2B5EF4-FFF2-40B4-BE49-F238E27FC236}">
                <a16:creationId xmlns:a16="http://schemas.microsoft.com/office/drawing/2014/main" id="{120C1C18-2582-4871-9C01-C40F53B64A37}"/>
              </a:ext>
            </a:extLst>
          </p:cNvPr>
          <p:cNvSpPr/>
          <p:nvPr/>
        </p:nvSpPr>
        <p:spPr>
          <a:xfrm>
            <a:off x="13280826" y="12390650"/>
            <a:ext cx="9960264" cy="993522"/>
          </a:xfrm>
          <a:prstGeom prst="roundRect">
            <a:avLst/>
          </a:prstGeom>
          <a:noFill/>
          <a:ln>
            <a:solidFill>
              <a:srgbClr val="0070C0"/>
            </a:solidFill>
          </a:ln>
        </p:spPr>
        <p:style>
          <a:lnRef idx="1">
            <a:schemeClr val="dk1"/>
          </a:lnRef>
          <a:fillRef idx="2">
            <a:schemeClr val="dk1"/>
          </a:fillRef>
          <a:effectRef idx="1">
            <a:schemeClr val="dk1"/>
          </a:effectRef>
          <a:fontRef idx="minor">
            <a:schemeClr val="dk1"/>
          </a:fontRef>
        </p:style>
        <p:txBody>
          <a:bodyPr rtlCol="0" anchor="ctr"/>
          <a:lstStyle/>
          <a:p>
            <a:pPr algn="ctr"/>
            <a:r>
              <a:rPr lang="tr-TR" sz="3800" dirty="0">
                <a:ln w="0"/>
                <a:solidFill>
                  <a:schemeClr val="bg1"/>
                </a:solidFill>
                <a:effectLst>
                  <a:outerShdw blurRad="38100" dist="19050" dir="2700000" algn="tl" rotWithShape="0">
                    <a:schemeClr val="dk1">
                      <a:alpha val="40000"/>
                    </a:schemeClr>
                  </a:outerShdw>
                </a:effectLst>
                <a:latin typeface="Myriad Pro Cond"/>
              </a:rPr>
              <a:t>Gelişim Yol Haritası</a:t>
            </a:r>
          </a:p>
        </p:txBody>
      </p:sp>
      <p:grpSp>
        <p:nvGrpSpPr>
          <p:cNvPr id="4" name="Group">
            <a:extLst>
              <a:ext uri="{FF2B5EF4-FFF2-40B4-BE49-F238E27FC236}">
                <a16:creationId xmlns:a16="http://schemas.microsoft.com/office/drawing/2014/main" id="{21CC28A7-25DB-0AC8-5938-337658537D7C}"/>
              </a:ext>
            </a:extLst>
          </p:cNvPr>
          <p:cNvGrpSpPr/>
          <p:nvPr/>
        </p:nvGrpSpPr>
        <p:grpSpPr>
          <a:xfrm>
            <a:off x="4965454" y="953882"/>
            <a:ext cx="15556672" cy="1394492"/>
            <a:chOff x="-12700" y="-12699"/>
            <a:chExt cx="12192954" cy="1394491"/>
          </a:xfrm>
        </p:grpSpPr>
        <p:grpSp>
          <p:nvGrpSpPr>
            <p:cNvPr id="6" name="Rectangle">
              <a:extLst>
                <a:ext uri="{FF2B5EF4-FFF2-40B4-BE49-F238E27FC236}">
                  <a16:creationId xmlns:a16="http://schemas.microsoft.com/office/drawing/2014/main" id="{5FA21435-0006-3B38-865F-1CA4DFF43727}"/>
                </a:ext>
              </a:extLst>
            </p:cNvPr>
            <p:cNvGrpSpPr/>
            <p:nvPr/>
          </p:nvGrpSpPr>
          <p:grpSpPr>
            <a:xfrm>
              <a:off x="-12700" y="-12700"/>
              <a:ext cx="12192955" cy="1394492"/>
              <a:chOff x="0" y="0"/>
              <a:chExt cx="12192954" cy="1394491"/>
            </a:xfrm>
          </p:grpSpPr>
          <p:sp>
            <p:nvSpPr>
              <p:cNvPr id="9" name="Rectangle">
                <a:extLst>
                  <a:ext uri="{FF2B5EF4-FFF2-40B4-BE49-F238E27FC236}">
                    <a16:creationId xmlns:a16="http://schemas.microsoft.com/office/drawing/2014/main" id="{7D992261-39FF-A38F-6764-79DC641687B7}"/>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4400">
                  <a:solidFill>
                    <a:srgbClr val="FFFFFF"/>
                  </a:solidFill>
                  <a:latin typeface="Helvetica Neue Medium"/>
                  <a:sym typeface="Helvetica Neue Medium"/>
                </a:endParaRPr>
              </a:p>
            </p:txBody>
          </p:sp>
          <p:pic>
            <p:nvPicPr>
              <p:cNvPr id="10" name="Rectangle Rectangle" descr="Rectangle Rectangle">
                <a:extLst>
                  <a:ext uri="{FF2B5EF4-FFF2-40B4-BE49-F238E27FC236}">
                    <a16:creationId xmlns:a16="http://schemas.microsoft.com/office/drawing/2014/main" id="{47E6A97C-44A5-80DD-064F-76EFAFCF9A54}"/>
                  </a:ext>
                </a:extLst>
              </p:cNvPr>
              <p:cNvPicPr>
                <a:picLocks/>
              </p:cNvPicPr>
              <p:nvPr/>
            </p:nvPicPr>
            <p:blipFill>
              <a:blip r:embed="rId2"/>
              <a:stretch>
                <a:fillRect/>
              </a:stretch>
            </p:blipFill>
            <p:spPr>
              <a:xfrm>
                <a:off x="0" y="-1"/>
                <a:ext cx="12192955" cy="1394493"/>
              </a:xfrm>
              <a:prstGeom prst="rect">
                <a:avLst/>
              </a:prstGeom>
              <a:effectLst/>
            </p:spPr>
          </p:pic>
        </p:grpSp>
        <p:sp>
          <p:nvSpPr>
            <p:cNvPr id="7" name="Line">
              <a:extLst>
                <a:ext uri="{FF2B5EF4-FFF2-40B4-BE49-F238E27FC236}">
                  <a16:creationId xmlns:a16="http://schemas.microsoft.com/office/drawing/2014/main" id="{20C32F2D-9FF1-51C7-74CD-01CD232B086F}"/>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sz="4400">
                <a:latin typeface="Helvetica Neue"/>
              </a:endParaRPr>
            </a:p>
          </p:txBody>
        </p:sp>
      </p:grpSp>
      <p:sp>
        <p:nvSpPr>
          <p:cNvPr id="11" name="Metin kutusu 10">
            <a:extLst>
              <a:ext uri="{FF2B5EF4-FFF2-40B4-BE49-F238E27FC236}">
                <a16:creationId xmlns:a16="http://schemas.microsoft.com/office/drawing/2014/main" id="{BBFC68D6-D4AF-F91A-CCA1-33587062320D}"/>
              </a:ext>
            </a:extLst>
          </p:cNvPr>
          <p:cNvSpPr txBox="1"/>
          <p:nvPr/>
        </p:nvSpPr>
        <p:spPr>
          <a:xfrm>
            <a:off x="6236494" y="1032575"/>
            <a:ext cx="12358686"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400" b="1">
                <a:solidFill>
                  <a:srgbClr val="D8AD65"/>
                </a:solidFill>
                <a:latin typeface="Myriad Pro Cond"/>
                <a:ea typeface="Myriad Pro Cond"/>
                <a:cs typeface="Myriad Pro Cond"/>
              </a:defRPr>
            </a:lvl1pPr>
          </a:lstStyle>
          <a:p>
            <a:pPr lvl="1"/>
            <a:r>
              <a:rPr lang="tr-TR" altLang="tr-TR" sz="6000" b="1" dirty="0">
                <a:solidFill>
                  <a:srgbClr val="D8AD65"/>
                </a:solidFill>
                <a:latin typeface="Calibri" panose="020F0502020204030204" pitchFamily="34" charset="0"/>
                <a:cs typeface="Calibri" panose="020F0502020204030204" pitchFamily="34" charset="0"/>
              </a:rPr>
              <a:t>TURQUALITY®/ MARKA DESTEĞİ </a:t>
            </a:r>
          </a:p>
        </p:txBody>
      </p:sp>
      <p:sp>
        <p:nvSpPr>
          <p:cNvPr id="12" name="Metin kutusu 11">
            <a:extLst>
              <a:ext uri="{FF2B5EF4-FFF2-40B4-BE49-F238E27FC236}">
                <a16:creationId xmlns:a16="http://schemas.microsoft.com/office/drawing/2014/main" id="{BA9B5DA6-CE94-D91B-F47A-DF51B50B6EB2}"/>
              </a:ext>
            </a:extLst>
          </p:cNvPr>
          <p:cNvSpPr txBox="1"/>
          <p:nvPr/>
        </p:nvSpPr>
        <p:spPr>
          <a:xfrm>
            <a:off x="13280125" y="7091317"/>
            <a:ext cx="9893845" cy="184665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tr-TR" sz="3800" dirty="0">
                <a:ln w="0"/>
                <a:solidFill>
                  <a:schemeClr val="bg1"/>
                </a:solidFill>
                <a:effectLst>
                  <a:outerShdw blurRad="38100" dist="19050" dir="2700000" algn="tl" rotWithShape="0">
                    <a:schemeClr val="dk1">
                      <a:alpha val="40000"/>
                    </a:schemeClr>
                  </a:outerShdw>
                </a:effectLst>
                <a:latin typeface="Myriad Pro Cond"/>
              </a:rPr>
              <a:t>Patent, faydalı model, endüstriyel tasarım tescili ile yurt dışı marka tescil/yenileme/koruma</a:t>
            </a:r>
          </a:p>
        </p:txBody>
      </p:sp>
    </p:spTree>
    <p:extLst>
      <p:ext uri="{BB962C8B-B14F-4D97-AF65-F5344CB8AC3E}">
        <p14:creationId xmlns:p14="http://schemas.microsoft.com/office/powerpoint/2010/main" val="344865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90D7ADF1-6C88-47C3-86CB-E417029DE1CB}"/>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0E76F7E7-014B-4381-8D88-BDF0EE07E37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8E1F0575-F48B-4E55-AC5A-5C9F276F75BF}"/>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FDCD718A-BF7B-4BF7-BD85-A5D2FFF8B6DB}"/>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98162D1D-764F-44B9-AF90-B9E3DBC02D1F}"/>
              </a:ext>
            </a:extLst>
          </p:cNvPr>
          <p:cNvGrpSpPr/>
          <p:nvPr/>
        </p:nvGrpSpPr>
        <p:grpSpPr>
          <a:xfrm>
            <a:off x="21101362" y="-250510"/>
            <a:ext cx="3021866" cy="9523469"/>
            <a:chOff x="0" y="0"/>
            <a:chExt cx="2438012" cy="9523467"/>
          </a:xfrm>
        </p:grpSpPr>
        <p:sp>
          <p:nvSpPr>
            <p:cNvPr id="7" name="Shape">
              <a:extLst>
                <a:ext uri="{FF2B5EF4-FFF2-40B4-BE49-F238E27FC236}">
                  <a16:creationId xmlns:a16="http://schemas.microsoft.com/office/drawing/2014/main" id="{00BD320F-289C-4E72-9AFF-1ECBC91E6718}"/>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3BBB744F-0077-404E-9EF7-B6AF7D1DC721}"/>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6A0B195C-90DD-48F8-BD85-69F84D8CC2E9}"/>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FA9F6FBA-B7CD-48A2-946E-1A8011DBFF9B}"/>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88D66E8B-2558-4C63-A823-D93605FD46A6}"/>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DD11F01F-4A0D-4038-8DAB-C761BBA24734}"/>
              </a:ext>
            </a:extLst>
          </p:cNvPr>
          <p:cNvGrpSpPr/>
          <p:nvPr/>
        </p:nvGrpSpPr>
        <p:grpSpPr>
          <a:xfrm>
            <a:off x="4497769" y="737010"/>
            <a:ext cx="15556672" cy="1394492"/>
            <a:chOff x="-12700" y="-12699"/>
            <a:chExt cx="12192954" cy="1394491"/>
          </a:xfrm>
        </p:grpSpPr>
        <p:grpSp>
          <p:nvGrpSpPr>
            <p:cNvPr id="13" name="Rectangle">
              <a:extLst>
                <a:ext uri="{FF2B5EF4-FFF2-40B4-BE49-F238E27FC236}">
                  <a16:creationId xmlns:a16="http://schemas.microsoft.com/office/drawing/2014/main" id="{BA309F50-EA8B-4809-95A5-1B80807C1514}"/>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F04CFFD2-1165-4FD6-B172-366630E6FFF1}"/>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C5609B39-445C-473B-BF5A-019528FFDEE2}"/>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1124E578-AD64-483A-808D-67BF64BFE519}"/>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D8C81246-83F7-474C-B364-3F3BDE0CAB91}"/>
              </a:ext>
            </a:extLst>
          </p:cNvPr>
          <p:cNvSpPr txBox="1"/>
          <p:nvPr/>
        </p:nvSpPr>
        <p:spPr>
          <a:xfrm>
            <a:off x="4672901" y="885368"/>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defRPr sz="4400" b="1">
                <a:solidFill>
                  <a:srgbClr val="D8AD65"/>
                </a:solidFill>
                <a:latin typeface="Myriad Pro Cond"/>
                <a:ea typeface="Myriad Pro Cond"/>
                <a:cs typeface="Myriad Pro Cond"/>
                <a:sym typeface="Myriad Pro Condensed"/>
              </a:defRPr>
            </a:pPr>
            <a:r>
              <a:rPr lang="tr-TR" altLang="tr-TR" sz="6000" dirty="0">
                <a:latin typeface="Calibri" panose="020F0502020204030204" pitchFamily="34" charset="0"/>
                <a:cs typeface="Arial" panose="020B0604020202020204" pitchFamily="34" charset="0"/>
              </a:rPr>
              <a:t>PAZARA GİRİŞ PROJESİ HAZIRLAMA DESTEĞİ</a:t>
            </a:r>
            <a:endParaRPr lang="tr-TR" sz="6000" dirty="0"/>
          </a:p>
        </p:txBody>
      </p:sp>
      <p:grpSp>
        <p:nvGrpSpPr>
          <p:cNvPr id="18" name="Group">
            <a:extLst>
              <a:ext uri="{FF2B5EF4-FFF2-40B4-BE49-F238E27FC236}">
                <a16:creationId xmlns:a16="http://schemas.microsoft.com/office/drawing/2014/main" id="{977563DF-30E4-49C8-BF02-17F709F96117}"/>
              </a:ext>
            </a:extLst>
          </p:cNvPr>
          <p:cNvGrpSpPr/>
          <p:nvPr/>
        </p:nvGrpSpPr>
        <p:grpSpPr>
          <a:xfrm>
            <a:off x="3278322" y="2519529"/>
            <a:ext cx="17549301" cy="7139393"/>
            <a:chOff x="-215384" y="-284951"/>
            <a:chExt cx="11052298" cy="2659939"/>
          </a:xfrm>
        </p:grpSpPr>
        <p:grpSp>
          <p:nvGrpSpPr>
            <p:cNvPr id="19" name="Rectangle">
              <a:extLst>
                <a:ext uri="{FF2B5EF4-FFF2-40B4-BE49-F238E27FC236}">
                  <a16:creationId xmlns:a16="http://schemas.microsoft.com/office/drawing/2014/main" id="{BBB9C988-DEF9-4AC9-991C-39B89F269457}"/>
                </a:ext>
              </a:extLst>
            </p:cNvPr>
            <p:cNvGrpSpPr/>
            <p:nvPr/>
          </p:nvGrpSpPr>
          <p:grpSpPr>
            <a:xfrm>
              <a:off x="-215384" y="-284951"/>
              <a:ext cx="11052298" cy="2659939"/>
              <a:chOff x="-202683" y="-669416"/>
              <a:chExt cx="11052296" cy="2659938"/>
            </a:xfrm>
          </p:grpSpPr>
          <p:sp>
            <p:nvSpPr>
              <p:cNvPr id="21" name="Rectangle">
                <a:extLst>
                  <a:ext uri="{FF2B5EF4-FFF2-40B4-BE49-F238E27FC236}">
                    <a16:creationId xmlns:a16="http://schemas.microsoft.com/office/drawing/2014/main" id="{4A94B601-BDA0-467B-A8A0-735D7FF95950}"/>
                  </a:ext>
                </a:extLst>
              </p:cNvPr>
              <p:cNvSpPr/>
              <p:nvPr/>
            </p:nvSpPr>
            <p:spPr>
              <a:xfrm>
                <a:off x="-181870" y="-652364"/>
                <a:ext cx="11026896" cy="2642886"/>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2" name="Rectangle Rectangle" descr="Rectangle Rectangle">
                <a:extLst>
                  <a:ext uri="{FF2B5EF4-FFF2-40B4-BE49-F238E27FC236}">
                    <a16:creationId xmlns:a16="http://schemas.microsoft.com/office/drawing/2014/main" id="{088D167C-D813-4FE2-BFB1-FCD6FC46338B}"/>
                  </a:ext>
                </a:extLst>
              </p:cNvPr>
              <p:cNvPicPr>
                <a:picLocks/>
              </p:cNvPicPr>
              <p:nvPr/>
            </p:nvPicPr>
            <p:blipFill>
              <a:blip r:embed="rId5"/>
              <a:stretch>
                <a:fillRect/>
              </a:stretch>
            </p:blipFill>
            <p:spPr>
              <a:xfrm>
                <a:off x="-202683" y="-669416"/>
                <a:ext cx="11052296" cy="2615421"/>
              </a:xfrm>
              <a:prstGeom prst="rect">
                <a:avLst/>
              </a:prstGeom>
              <a:effectLst/>
            </p:spPr>
          </p:pic>
        </p:grpSp>
        <p:sp>
          <p:nvSpPr>
            <p:cNvPr id="20" name="İhracata yönelik mevcut ve yeni destek programları bütüncül olarak tek çatı altında">
              <a:extLst>
                <a:ext uri="{FF2B5EF4-FFF2-40B4-BE49-F238E27FC236}">
                  <a16:creationId xmlns:a16="http://schemas.microsoft.com/office/drawing/2014/main" id="{77E84642-6B6A-46DE-A75B-3B08A36CDBE0}"/>
                </a:ext>
              </a:extLst>
            </p:cNvPr>
            <p:cNvSpPr txBox="1"/>
            <p:nvPr/>
          </p:nvSpPr>
          <p:spPr>
            <a:xfrm>
              <a:off x="-38581" y="249822"/>
              <a:ext cx="10698691" cy="2011847"/>
            </a:xfrm>
            <a:prstGeom prst="rect">
              <a:avLst/>
            </a:prstGeom>
            <a:no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numCol="1" anchor="ctr">
              <a:noAutofit/>
            </a:bodyPr>
            <a:lstStyle>
              <a:lvl1pPr>
                <a:defRPr sz="4000" b="1" i="1">
                  <a:solidFill>
                    <a:srgbClr val="D8AD65"/>
                  </a:solidFill>
                  <a:latin typeface="Myriad Pro Cond"/>
                  <a:ea typeface="Myriad Pro Cond"/>
                  <a:cs typeface="Myriad Pro Cond"/>
                  <a:sym typeface="Myriad Pro Condensed"/>
                </a:defRPr>
              </a:lvl1pPr>
            </a:lstStyle>
            <a:p>
              <a:pPr lvl="2" indent="0" algn="just">
                <a:buClr>
                  <a:srgbClr val="990000"/>
                </a:buClr>
              </a:pPr>
              <a:endParaRPr lang="tr-TR" sz="3600" b="1" i="1" dirty="0">
                <a:solidFill>
                  <a:schemeClr val="bg1"/>
                </a:solidFill>
                <a:latin typeface="Myriad Pro Cond"/>
                <a:sym typeface="Myriad Pro Condensed"/>
              </a:endParaRPr>
            </a:p>
            <a:p>
              <a:pPr lvl="2" indent="0" algn="just">
                <a:buClr>
                  <a:srgbClr val="990000"/>
                </a:buClr>
              </a:pPr>
              <a:r>
                <a:rPr lang="tr-TR" sz="3600" i="1" dirty="0">
                  <a:solidFill>
                    <a:schemeClr val="bg1"/>
                  </a:solidFill>
                  <a:latin typeface="Myriad Pro Cond"/>
                  <a:sym typeface="Myriad Pro Condensed"/>
                </a:rPr>
                <a:t>Şirketlerin sürdürülebilir ihracat artışını sağlama odaklı hedef pazar, yurt dışı pazarlara yönelik finansman ve fiyatlandırma stratejisi, pazarlama ve kanal stratejisi ve bunlara dair aksiyon planı ve bütçelerini içeren pazara giriş projesi hazırlık sürecine dair alacakları danışmanlık ve rapor giderlerini ifade eder.</a:t>
              </a:r>
            </a:p>
            <a:p>
              <a:pPr lvl="2" indent="0" algn="just">
                <a:buClr>
                  <a:srgbClr val="990000"/>
                </a:buClr>
              </a:pPr>
              <a:endParaRPr lang="tr-TR" sz="3600" i="1" dirty="0">
                <a:solidFill>
                  <a:schemeClr val="bg1"/>
                </a:solidFill>
                <a:latin typeface="Myriad Pro Cond"/>
                <a:sym typeface="Myriad Pro Condensed"/>
              </a:endParaRPr>
            </a:p>
            <a:p>
              <a:pPr marL="571500" lvl="2" indent="-571500" algn="just">
                <a:buClr>
                  <a:srgbClr val="990000"/>
                </a:buClr>
                <a:buFont typeface="Arial" panose="020B0604020202020204" pitchFamily="34" charset="0"/>
                <a:buChar char="•"/>
              </a:pPr>
              <a:r>
                <a:rPr lang="tr-TR" sz="3600" i="1" dirty="0">
                  <a:solidFill>
                    <a:schemeClr val="bg1"/>
                  </a:solidFill>
                  <a:latin typeface="Myriad Pro Cond"/>
                  <a:sym typeface="Myriad Pro Condensed"/>
                </a:rPr>
                <a:t>Şirketin mevcut durum / değer zinciri / rekabet analizi</a:t>
              </a:r>
            </a:p>
            <a:p>
              <a:pPr marL="571500" lvl="2" indent="-571500" algn="just">
                <a:buClr>
                  <a:srgbClr val="990000"/>
                </a:buClr>
                <a:buFont typeface="Arial" panose="020B0604020202020204" pitchFamily="34" charset="0"/>
                <a:buChar char="•"/>
              </a:pPr>
              <a:r>
                <a:rPr lang="tr-TR" sz="3600" i="1" dirty="0">
                  <a:solidFill>
                    <a:schemeClr val="bg1"/>
                  </a:solidFill>
                  <a:latin typeface="Myriad Pro Cond"/>
                  <a:sym typeface="Myriad Pro Condensed"/>
                </a:rPr>
                <a:t>Hedef Pazar Analizi</a:t>
              </a:r>
            </a:p>
            <a:p>
              <a:pPr marL="571500" lvl="2" indent="-571500" algn="just">
                <a:buClr>
                  <a:srgbClr val="990000"/>
                </a:buClr>
                <a:buFont typeface="Arial" panose="020B0604020202020204" pitchFamily="34" charset="0"/>
                <a:buChar char="•"/>
              </a:pPr>
              <a:r>
                <a:rPr lang="tr-TR" sz="3600" i="1" dirty="0">
                  <a:solidFill>
                    <a:schemeClr val="bg1"/>
                  </a:solidFill>
                  <a:latin typeface="Myriad Pro Cond"/>
                  <a:sym typeface="Myriad Pro Condensed"/>
                </a:rPr>
                <a:t>Her hedef Pazar için</a:t>
              </a:r>
            </a:p>
            <a:p>
              <a:pPr lvl="6" indent="0" algn="just">
                <a:buClr>
                  <a:srgbClr val="990000"/>
                </a:buClr>
              </a:pPr>
              <a:r>
                <a:rPr lang="tr-TR" sz="3600" i="1" dirty="0">
                  <a:solidFill>
                    <a:schemeClr val="bg1"/>
                  </a:solidFill>
                  <a:latin typeface="Myriad Pro Cond"/>
                  <a:sym typeface="Myriad Pro Condensed"/>
                </a:rPr>
                <a:t>	* Pazara Giriş Stratejisi</a:t>
              </a:r>
            </a:p>
            <a:p>
              <a:pPr lvl="6" indent="0" algn="just">
                <a:buClr>
                  <a:srgbClr val="990000"/>
                </a:buClr>
              </a:pPr>
              <a:r>
                <a:rPr lang="tr-TR" sz="3600" i="1" dirty="0">
                  <a:solidFill>
                    <a:schemeClr val="bg1"/>
                  </a:solidFill>
                  <a:latin typeface="Myriad Pro Cond"/>
                  <a:sym typeface="Myriad Pro Condensed"/>
                </a:rPr>
                <a:t>	* E-ihracat Stratejisi</a:t>
              </a:r>
            </a:p>
            <a:p>
              <a:pPr lvl="6" indent="0" algn="just">
                <a:buClr>
                  <a:srgbClr val="990000"/>
                </a:buClr>
              </a:pPr>
              <a:endParaRPr lang="tr-TR" sz="3600" i="1" dirty="0">
                <a:solidFill>
                  <a:schemeClr val="bg1"/>
                </a:solidFill>
                <a:latin typeface="Myriad Pro Cond"/>
                <a:sym typeface="Myriad Pro Condensed"/>
              </a:endParaRPr>
            </a:p>
            <a:p>
              <a:pPr marL="571500" lvl="2" indent="-571500" algn="just">
                <a:buClr>
                  <a:srgbClr val="990000"/>
                </a:buClr>
                <a:buFont typeface="Arial" panose="020B0604020202020204" pitchFamily="34" charset="0"/>
                <a:buChar char="•"/>
              </a:pPr>
              <a:r>
                <a:rPr lang="tr-TR" sz="3600" b="1" i="1" dirty="0">
                  <a:solidFill>
                    <a:srgbClr val="ED3338"/>
                  </a:solidFill>
                  <a:latin typeface="Myriad Pro Cond"/>
                  <a:sym typeface="Myriad Pro Condensed"/>
                </a:rPr>
                <a:t>İHRACAT PLANI : </a:t>
              </a:r>
              <a:r>
                <a:rPr lang="tr-TR" sz="3600" b="1" i="1" dirty="0" err="1">
                  <a:solidFill>
                    <a:srgbClr val="ED3338"/>
                  </a:solidFill>
                  <a:latin typeface="Myriad Pro Cond"/>
                  <a:sym typeface="Myriad Pro Condensed"/>
                </a:rPr>
                <a:t>Takvimlendirilmiş</a:t>
              </a:r>
              <a:r>
                <a:rPr lang="tr-TR" sz="3600" b="1" i="1" dirty="0">
                  <a:solidFill>
                    <a:srgbClr val="ED3338"/>
                  </a:solidFill>
                  <a:latin typeface="Myriad Pro Cond"/>
                  <a:sym typeface="Myriad Pro Condensed"/>
                </a:rPr>
                <a:t> faaliyetler, bütçe ve devlet yardımları</a:t>
              </a:r>
            </a:p>
            <a:p>
              <a:pPr lvl="2" indent="0" algn="just">
                <a:buClr>
                  <a:srgbClr val="990000"/>
                </a:buClr>
              </a:pPr>
              <a:endParaRPr lang="tr-TR" sz="3600" b="1" i="1" dirty="0">
                <a:solidFill>
                  <a:schemeClr val="bg1"/>
                </a:solidFill>
                <a:latin typeface="Myriad Pro Cond"/>
                <a:sym typeface="Myriad Pro Condensed"/>
              </a:endParaRPr>
            </a:p>
            <a:p>
              <a:pPr algn="just"/>
              <a:endParaRPr lang="tr-TR" sz="3600" dirty="0">
                <a:solidFill>
                  <a:schemeClr val="bg1"/>
                </a:solidFill>
              </a:endParaRPr>
            </a:p>
            <a:p>
              <a:pPr algn="just"/>
              <a:endParaRPr lang="tr-TR" sz="3600" dirty="0">
                <a:solidFill>
                  <a:schemeClr val="bg1"/>
                </a:solidFill>
              </a:endParaRPr>
            </a:p>
          </p:txBody>
        </p:sp>
      </p:grpSp>
      <p:sp>
        <p:nvSpPr>
          <p:cNvPr id="23" name="Yuvarlatılmış Dikdörtgen 13">
            <a:extLst>
              <a:ext uri="{FF2B5EF4-FFF2-40B4-BE49-F238E27FC236}">
                <a16:creationId xmlns:a16="http://schemas.microsoft.com/office/drawing/2014/main" id="{949D8028-9B20-4D7E-967C-F1D23E6EA4A6}"/>
              </a:ext>
            </a:extLst>
          </p:cNvPr>
          <p:cNvSpPr/>
          <p:nvPr/>
        </p:nvSpPr>
        <p:spPr>
          <a:xfrm>
            <a:off x="7792220" y="10024498"/>
            <a:ext cx="8003728" cy="36445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F2BF4DF4-0661-4FF6-A165-4E17E2849146}"/>
              </a:ext>
            </a:extLst>
          </p:cNvPr>
          <p:cNvSpPr txBox="1"/>
          <p:nvPr/>
        </p:nvSpPr>
        <p:spPr>
          <a:xfrm>
            <a:off x="8205278" y="9780781"/>
            <a:ext cx="7358381" cy="4031873"/>
          </a:xfrm>
          <a:prstGeom prst="rect">
            <a:avLst/>
          </a:prstGeom>
          <a:noFill/>
        </p:spPr>
        <p:txBody>
          <a:bodyPr wrap="square" rtlCol="0">
            <a:spAutoFit/>
          </a:bodyPr>
          <a:lstStyle/>
          <a:p>
            <a:pPr algn="just"/>
            <a:endParaRPr lang="tr-TR" sz="2400" dirty="0"/>
          </a:p>
          <a:p>
            <a:r>
              <a:rPr lang="tr-TR" sz="3000" b="1" dirty="0">
                <a:solidFill>
                  <a:srgbClr val="D8AD65"/>
                </a:solidFill>
                <a:latin typeface="Myriad Pro Cond"/>
                <a:cs typeface="Arial" panose="020B0604020202020204" pitchFamily="34" charset="0"/>
              </a:rPr>
              <a:t>Pazara Giriş Projesi Hazırlama Desteği </a:t>
            </a:r>
          </a:p>
          <a:p>
            <a:pPr algn="ctr"/>
            <a:endParaRPr lang="tr-TR" sz="3000" dirty="0">
              <a:latin typeface="Myriad Pro Cond"/>
            </a:endParaRPr>
          </a:p>
          <a:p>
            <a:pPr lvl="0" algn="ctr">
              <a:buClr>
                <a:srgbClr val="990000"/>
              </a:buClr>
              <a:defRPr/>
            </a:pPr>
            <a:r>
              <a:rPr lang="tr-TR" sz="3000" b="1" dirty="0">
                <a:solidFill>
                  <a:schemeClr val="bg1"/>
                </a:solidFill>
                <a:latin typeface="Myriad Pro Cond"/>
              </a:rPr>
              <a:t>Destek Oranı : </a:t>
            </a:r>
            <a:r>
              <a:rPr lang="tr-TR" sz="3000" b="1" dirty="0">
                <a:solidFill>
                  <a:srgbClr val="ED3338"/>
                </a:solidFill>
                <a:latin typeface="Myriad Pro Cond"/>
              </a:rPr>
              <a:t>% 50 </a:t>
            </a:r>
          </a:p>
          <a:p>
            <a:pPr lvl="0" algn="ctr">
              <a:buClr>
                <a:srgbClr val="990000"/>
              </a:buClr>
              <a:defRPr/>
            </a:pPr>
            <a:r>
              <a:rPr lang="tr-TR" sz="3000" b="1" dirty="0">
                <a:solidFill>
                  <a:schemeClr val="bg1"/>
                </a:solidFill>
                <a:latin typeface="Myriad Pro Cond"/>
              </a:rPr>
              <a:t> </a:t>
            </a:r>
            <a:r>
              <a:rPr lang="tr-TR" sz="3000" b="1" dirty="0">
                <a:solidFill>
                  <a:srgbClr val="ED3338"/>
                </a:solidFill>
                <a:latin typeface="Myriad Pro Cond"/>
              </a:rPr>
              <a:t>200.000 TL / Proje başına</a:t>
            </a:r>
          </a:p>
          <a:p>
            <a:pPr lvl="0" algn="ctr">
              <a:buClr>
                <a:srgbClr val="990000"/>
              </a:buClr>
              <a:defRPr/>
            </a:pPr>
            <a:r>
              <a:rPr lang="tr-TR" sz="3000" b="1" dirty="0">
                <a:solidFill>
                  <a:srgbClr val="ED3338"/>
                </a:solidFill>
                <a:latin typeface="Myriad Pro Cond"/>
              </a:rPr>
              <a:t>Şirket Başına 2 Proje</a:t>
            </a:r>
          </a:p>
          <a:p>
            <a:pPr lvl="0" algn="ctr">
              <a:buClr>
                <a:srgbClr val="990000"/>
              </a:buClr>
              <a:defRPr/>
            </a:pPr>
            <a:endParaRPr lang="tr-TR" sz="3000" b="1" dirty="0">
              <a:solidFill>
                <a:schemeClr val="bg1"/>
              </a:solidFill>
              <a:latin typeface="Myriad Pro Cond"/>
            </a:endParaRPr>
          </a:p>
          <a:p>
            <a:pPr lvl="0" algn="ctr">
              <a:buClr>
                <a:srgbClr val="990000"/>
              </a:buClr>
              <a:defRPr/>
            </a:pPr>
            <a:r>
              <a:rPr lang="tr-TR" sz="3000" b="1" dirty="0">
                <a:solidFill>
                  <a:srgbClr val="D8AD65"/>
                </a:solidFill>
                <a:latin typeface="Myriad Pro Cond"/>
                <a:cs typeface="Arial" panose="020B0604020202020204" pitchFamily="34" charset="0"/>
              </a:rPr>
              <a:t>Ön Onaylı projeler desteklenir.</a:t>
            </a:r>
          </a:p>
          <a:p>
            <a:pPr lvl="0" algn="ctr">
              <a:buClr>
                <a:srgbClr val="990000"/>
              </a:buClr>
              <a:defRPr/>
            </a:pPr>
            <a:endParaRPr lang="tr-TR" dirty="0">
              <a:solidFill>
                <a:schemeClr val="accent1">
                  <a:lumMod val="50000"/>
                </a:schemeClr>
              </a:solidFill>
            </a:endParaRPr>
          </a:p>
        </p:txBody>
      </p:sp>
      <p:pic>
        <p:nvPicPr>
          <p:cNvPr id="25" name="Image" descr="Image">
            <a:extLst>
              <a:ext uri="{FF2B5EF4-FFF2-40B4-BE49-F238E27FC236}">
                <a16:creationId xmlns:a16="http://schemas.microsoft.com/office/drawing/2014/main" id="{9DAA4545-0863-4E68-BD52-457A5AF374A9}"/>
              </a:ext>
            </a:extLst>
          </p:cNvPr>
          <p:cNvPicPr>
            <a:picLocks noChangeAspect="1"/>
          </p:cNvPicPr>
          <p:nvPr/>
        </p:nvPicPr>
        <p:blipFill>
          <a:blip r:embed="rId6"/>
          <a:stretch>
            <a:fillRect/>
          </a:stretch>
        </p:blipFill>
        <p:spPr>
          <a:xfrm>
            <a:off x="6201693" y="10642394"/>
            <a:ext cx="2432937" cy="2433029"/>
          </a:xfrm>
          <a:prstGeom prst="rect">
            <a:avLst/>
          </a:prstGeom>
          <a:ln w="3175" cap="flat">
            <a:noFill/>
            <a:miter lim="400000"/>
          </a:ln>
          <a:effectLst/>
        </p:spPr>
      </p:pic>
      <p:sp>
        <p:nvSpPr>
          <p:cNvPr id="26" name="Dikdörtgen 25">
            <a:extLst>
              <a:ext uri="{FF2B5EF4-FFF2-40B4-BE49-F238E27FC236}">
                <a16:creationId xmlns:a16="http://schemas.microsoft.com/office/drawing/2014/main" id="{0790CAE8-4E35-4071-B53D-69E68B085B81}"/>
              </a:ext>
            </a:extLst>
          </p:cNvPr>
          <p:cNvSpPr/>
          <p:nvPr/>
        </p:nvSpPr>
        <p:spPr>
          <a:xfrm>
            <a:off x="6424282" y="11615949"/>
            <a:ext cx="2071401" cy="461665"/>
          </a:xfrm>
          <a:prstGeom prst="rect">
            <a:avLst/>
          </a:prstGeom>
        </p:spPr>
        <p:txBody>
          <a:bodyPr wrap="none">
            <a:spAutoFit/>
          </a:bodyPr>
          <a:lstStyle/>
          <a:p>
            <a:r>
              <a:rPr lang="tr-TR" sz="2400" b="1" dirty="0">
                <a:solidFill>
                  <a:srgbClr val="FFFFFF"/>
                </a:solidFill>
                <a:latin typeface="Myriad Pro Cond"/>
                <a:sym typeface="Myriad Pro Condensed"/>
              </a:rPr>
              <a:t>YENİ DESTEK</a:t>
            </a:r>
          </a:p>
        </p:txBody>
      </p:sp>
      <p:sp>
        <p:nvSpPr>
          <p:cNvPr id="28" name="Beşgen 27"/>
          <p:cNvSpPr/>
          <p:nvPr/>
        </p:nvSpPr>
        <p:spPr>
          <a:xfrm>
            <a:off x="17480769" y="11503541"/>
            <a:ext cx="6312876" cy="686479"/>
          </a:xfrm>
          <a:prstGeom prst="homePlate">
            <a:avLst/>
          </a:prstGeom>
          <a:solidFill>
            <a:schemeClr val="accent4"/>
          </a:solidFill>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35120" tIns="35120" rIns="35120" bIns="3512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tr-TR" sz="4000" i="0" u="none" strike="noStrike" normalizeH="0" baseline="0" dirty="0">
                <a:ln w="0"/>
                <a:solidFill>
                  <a:schemeClr val="accent1"/>
                </a:solidFill>
                <a:effectLst>
                  <a:outerShdw blurRad="38100" dist="25400" dir="5400000" algn="ctr" rotWithShape="0">
                    <a:srgbClr val="6E747A">
                      <a:alpha val="43000"/>
                    </a:srgbClr>
                  </a:outerShdw>
                </a:effectLst>
                <a:uFillTx/>
                <a:latin typeface="Myriad Pro Cond"/>
                <a:ea typeface="Helvetica Neue Medium"/>
                <a:cs typeface="Helvetica Neue Medium"/>
                <a:sym typeface="Helvetica Neue Medium"/>
              </a:rPr>
              <a:t>PREFİNANSMAN</a:t>
            </a:r>
          </a:p>
        </p:txBody>
      </p:sp>
    </p:spTree>
    <p:extLst>
      <p:ext uri="{BB962C8B-B14F-4D97-AF65-F5344CB8AC3E}">
        <p14:creationId xmlns:p14="http://schemas.microsoft.com/office/powerpoint/2010/main" val="1954326522"/>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Rectangle"/>
          <p:cNvGrpSpPr/>
          <p:nvPr/>
        </p:nvGrpSpPr>
        <p:grpSpPr>
          <a:xfrm>
            <a:off x="4420322" y="2641212"/>
            <a:ext cx="7488259" cy="2001126"/>
            <a:chOff x="0" y="0"/>
            <a:chExt cx="11052295" cy="1969638"/>
          </a:xfrm>
        </p:grpSpPr>
        <p:sp>
          <p:nvSpPr>
            <p:cNvPr id="52" name="Rectangle"/>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53" name="Rectangle Rectangle" descr="Rectangle Rectangle"/>
            <p:cNvPicPr>
              <a:picLocks/>
            </p:cNvPicPr>
            <p:nvPr/>
          </p:nvPicPr>
          <p:blipFill>
            <a:blip r:embed="rId3"/>
            <a:stretch>
              <a:fillRect/>
            </a:stretch>
          </p:blipFill>
          <p:spPr>
            <a:xfrm>
              <a:off x="0" y="-1"/>
              <a:ext cx="11052296" cy="1969640"/>
            </a:xfrm>
            <a:prstGeom prst="rect">
              <a:avLst/>
            </a:prstGeom>
            <a:effectLst/>
          </p:spPr>
        </p:pic>
      </p:grpSp>
      <p:grpSp>
        <p:nvGrpSpPr>
          <p:cNvPr id="20" name="Group"/>
          <p:cNvGrpSpPr/>
          <p:nvPr/>
        </p:nvGrpSpPr>
        <p:grpSpPr>
          <a:xfrm>
            <a:off x="4420322" y="953879"/>
            <a:ext cx="15556674" cy="1394495"/>
            <a:chOff x="-12700" y="-12701"/>
            <a:chExt cx="12192956" cy="1394494"/>
          </a:xfrm>
        </p:grpSpPr>
        <p:grpSp>
          <p:nvGrpSpPr>
            <p:cNvPr id="21" name="Rectangle"/>
            <p:cNvGrpSpPr/>
            <p:nvPr/>
          </p:nvGrpSpPr>
          <p:grpSpPr>
            <a:xfrm>
              <a:off x="-12700" y="-12701"/>
              <a:ext cx="12192956" cy="1394494"/>
              <a:chOff x="0" y="-1"/>
              <a:chExt cx="12192955" cy="1394493"/>
            </a:xfrm>
          </p:grpSpPr>
          <p:sp>
            <p:nvSpPr>
              <p:cNvPr id="23" name="Rectangle"/>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4" name="Rectangle Rectangle" descr="Rectangle Rectangle"/>
              <p:cNvPicPr>
                <a:picLocks/>
              </p:cNvPicPr>
              <p:nvPr/>
            </p:nvPicPr>
            <p:blipFill>
              <a:blip r:embed="rId4"/>
              <a:stretch>
                <a:fillRect/>
              </a:stretch>
            </p:blipFill>
            <p:spPr>
              <a:xfrm>
                <a:off x="0" y="-1"/>
                <a:ext cx="12192955" cy="1394493"/>
              </a:xfrm>
              <a:prstGeom prst="rect">
                <a:avLst/>
              </a:prstGeom>
              <a:effectLst/>
            </p:spPr>
          </p:pic>
        </p:grpSp>
        <p:sp>
          <p:nvSpPr>
            <p:cNvPr id="22" name="Line"/>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5">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6"/>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2680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5">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6"/>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9" name="YENİ NESİL İHRACAT DESTEKLERİ"/>
          <p:cNvSpPr txBox="1"/>
          <p:nvPr/>
        </p:nvSpPr>
        <p:spPr>
          <a:xfrm>
            <a:off x="4934589" y="1040753"/>
            <a:ext cx="14820887" cy="9942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r>
              <a:rPr lang="tr-TR" sz="6000" dirty="0">
                <a:latin typeface="Calibri" panose="020F0502020204030204" pitchFamily="34" charset="0"/>
                <a:cs typeface="Calibri" panose="020F0502020204030204" pitchFamily="34" charset="0"/>
              </a:rPr>
              <a:t>YENİLİKLER</a:t>
            </a:r>
            <a:endParaRPr sz="6000" dirty="0">
              <a:latin typeface="Calibri" panose="020F0502020204030204" pitchFamily="34" charset="0"/>
              <a:cs typeface="Calibri" panose="020F0502020204030204" pitchFamily="34" charset="0"/>
            </a:endParaRPr>
          </a:p>
        </p:txBody>
      </p:sp>
      <p:sp>
        <p:nvSpPr>
          <p:cNvPr id="44" name="İhracat desteklerimizi yeni bir bakış açısıyla kurguladık"/>
          <p:cNvSpPr txBox="1"/>
          <p:nvPr/>
        </p:nvSpPr>
        <p:spPr>
          <a:xfrm>
            <a:off x="11853188" y="2891065"/>
            <a:ext cx="9103365" cy="62492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lvl1pPr algn="l">
              <a:defRPr sz="3600" b="1">
                <a:solidFill>
                  <a:srgbClr val="D8AD65"/>
                </a:solidFill>
                <a:latin typeface="Myriad Pro Cond"/>
                <a:ea typeface="Myriad Pro Cond"/>
                <a:cs typeface="Myriad Pro Cond"/>
                <a:sym typeface="Myriad Pro Condensed"/>
              </a:defRPr>
            </a:lvl1pPr>
          </a:lstStyle>
          <a:p>
            <a:endParaRPr dirty="0">
              <a:solidFill>
                <a:srgbClr val="ED3338"/>
              </a:solidFill>
              <a:sym typeface="Helvetica Neue"/>
            </a:endParaRPr>
          </a:p>
        </p:txBody>
      </p:sp>
      <p:grpSp>
        <p:nvGrpSpPr>
          <p:cNvPr id="63" name="Rectangle">
            <a:extLst>
              <a:ext uri="{FF2B5EF4-FFF2-40B4-BE49-F238E27FC236}">
                <a16:creationId xmlns:a16="http://schemas.microsoft.com/office/drawing/2014/main" id="{E603BBA2-5F22-4385-962C-94BE86E85115}"/>
              </a:ext>
            </a:extLst>
          </p:cNvPr>
          <p:cNvGrpSpPr/>
          <p:nvPr/>
        </p:nvGrpSpPr>
        <p:grpSpPr>
          <a:xfrm>
            <a:off x="4412653" y="4866387"/>
            <a:ext cx="7488259" cy="2001126"/>
            <a:chOff x="0" y="0"/>
            <a:chExt cx="11052295" cy="1969638"/>
          </a:xfrm>
        </p:grpSpPr>
        <p:sp>
          <p:nvSpPr>
            <p:cNvPr id="64" name="Rectangle">
              <a:extLst>
                <a:ext uri="{FF2B5EF4-FFF2-40B4-BE49-F238E27FC236}">
                  <a16:creationId xmlns:a16="http://schemas.microsoft.com/office/drawing/2014/main" id="{141F675B-3A4D-4FC5-B0F9-2BD5E47590AD}"/>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2800">
                <a:latin typeface="Myriad Pro Cond"/>
              </a:endParaRPr>
            </a:p>
          </p:txBody>
        </p:sp>
        <p:pic>
          <p:nvPicPr>
            <p:cNvPr id="65" name="Rectangle Rectangle" descr="Rectangle Rectangle">
              <a:extLst>
                <a:ext uri="{FF2B5EF4-FFF2-40B4-BE49-F238E27FC236}">
                  <a16:creationId xmlns:a16="http://schemas.microsoft.com/office/drawing/2014/main" id="{7634F14C-A621-4885-8EEC-ADFD09A592C2}"/>
                </a:ext>
              </a:extLst>
            </p:cNvPr>
            <p:cNvPicPr>
              <a:picLocks/>
            </p:cNvPicPr>
            <p:nvPr/>
          </p:nvPicPr>
          <p:blipFill>
            <a:blip r:embed="rId3"/>
            <a:stretch>
              <a:fillRect/>
            </a:stretch>
          </p:blipFill>
          <p:spPr>
            <a:xfrm>
              <a:off x="0" y="-1"/>
              <a:ext cx="11052296" cy="1969640"/>
            </a:xfrm>
            <a:prstGeom prst="rect">
              <a:avLst/>
            </a:prstGeom>
            <a:effectLst/>
          </p:spPr>
        </p:pic>
      </p:grpSp>
      <p:grpSp>
        <p:nvGrpSpPr>
          <p:cNvPr id="66" name="Rectangle">
            <a:extLst>
              <a:ext uri="{FF2B5EF4-FFF2-40B4-BE49-F238E27FC236}">
                <a16:creationId xmlns:a16="http://schemas.microsoft.com/office/drawing/2014/main" id="{B928D0F3-957B-468D-AE9C-BBE8FFF1AA12}"/>
              </a:ext>
            </a:extLst>
          </p:cNvPr>
          <p:cNvGrpSpPr/>
          <p:nvPr/>
        </p:nvGrpSpPr>
        <p:grpSpPr>
          <a:xfrm>
            <a:off x="4404049" y="7160351"/>
            <a:ext cx="7488259" cy="2001126"/>
            <a:chOff x="0" y="0"/>
            <a:chExt cx="11052295" cy="1969638"/>
          </a:xfrm>
        </p:grpSpPr>
        <p:sp>
          <p:nvSpPr>
            <p:cNvPr id="67" name="Rectangle">
              <a:extLst>
                <a:ext uri="{FF2B5EF4-FFF2-40B4-BE49-F238E27FC236}">
                  <a16:creationId xmlns:a16="http://schemas.microsoft.com/office/drawing/2014/main" id="{2F46D404-D9BB-4487-9856-84A576E1E05F}"/>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2800">
                <a:latin typeface="Myriad Pro Cond"/>
              </a:endParaRPr>
            </a:p>
          </p:txBody>
        </p:sp>
        <p:pic>
          <p:nvPicPr>
            <p:cNvPr id="68" name="Rectangle Rectangle" descr="Rectangle Rectangle">
              <a:extLst>
                <a:ext uri="{FF2B5EF4-FFF2-40B4-BE49-F238E27FC236}">
                  <a16:creationId xmlns:a16="http://schemas.microsoft.com/office/drawing/2014/main" id="{5C27D2B3-B350-4C02-9304-83D5B95373E4}"/>
                </a:ext>
              </a:extLst>
            </p:cNvPr>
            <p:cNvPicPr>
              <a:picLocks/>
            </p:cNvPicPr>
            <p:nvPr/>
          </p:nvPicPr>
          <p:blipFill>
            <a:blip r:embed="rId3"/>
            <a:stretch>
              <a:fillRect/>
            </a:stretch>
          </p:blipFill>
          <p:spPr>
            <a:xfrm>
              <a:off x="0" y="-1"/>
              <a:ext cx="11052296" cy="1969640"/>
            </a:xfrm>
            <a:prstGeom prst="rect">
              <a:avLst/>
            </a:prstGeom>
            <a:effectLst/>
          </p:spPr>
        </p:pic>
      </p:grpSp>
      <p:grpSp>
        <p:nvGrpSpPr>
          <p:cNvPr id="69" name="Rectangle">
            <a:extLst>
              <a:ext uri="{FF2B5EF4-FFF2-40B4-BE49-F238E27FC236}">
                <a16:creationId xmlns:a16="http://schemas.microsoft.com/office/drawing/2014/main" id="{D8FD30E5-A2F6-4493-835D-76C59B9EAFE9}"/>
              </a:ext>
            </a:extLst>
          </p:cNvPr>
          <p:cNvGrpSpPr/>
          <p:nvPr/>
        </p:nvGrpSpPr>
        <p:grpSpPr>
          <a:xfrm>
            <a:off x="4436526" y="9424817"/>
            <a:ext cx="7488259" cy="2001126"/>
            <a:chOff x="0" y="0"/>
            <a:chExt cx="11052295" cy="1969638"/>
          </a:xfrm>
        </p:grpSpPr>
        <p:sp>
          <p:nvSpPr>
            <p:cNvPr id="70" name="Rectangle">
              <a:extLst>
                <a:ext uri="{FF2B5EF4-FFF2-40B4-BE49-F238E27FC236}">
                  <a16:creationId xmlns:a16="http://schemas.microsoft.com/office/drawing/2014/main" id="{F139D3C3-549F-4861-A33F-108E59D6D079}"/>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2800">
                <a:latin typeface="Myriad Pro Cond"/>
              </a:endParaRPr>
            </a:p>
          </p:txBody>
        </p:sp>
        <p:pic>
          <p:nvPicPr>
            <p:cNvPr id="71" name="Rectangle Rectangle" descr="Rectangle Rectangle">
              <a:extLst>
                <a:ext uri="{FF2B5EF4-FFF2-40B4-BE49-F238E27FC236}">
                  <a16:creationId xmlns:a16="http://schemas.microsoft.com/office/drawing/2014/main" id="{F053B474-B7E3-4361-A187-30F38F1D9CB0}"/>
                </a:ext>
              </a:extLst>
            </p:cNvPr>
            <p:cNvPicPr>
              <a:picLocks/>
            </p:cNvPicPr>
            <p:nvPr/>
          </p:nvPicPr>
          <p:blipFill>
            <a:blip r:embed="rId3"/>
            <a:stretch>
              <a:fillRect/>
            </a:stretch>
          </p:blipFill>
          <p:spPr>
            <a:xfrm>
              <a:off x="0" y="-1"/>
              <a:ext cx="11052296" cy="1969640"/>
            </a:xfrm>
            <a:prstGeom prst="rect">
              <a:avLst/>
            </a:prstGeom>
            <a:effectLst/>
          </p:spPr>
        </p:pic>
      </p:grpSp>
      <p:grpSp>
        <p:nvGrpSpPr>
          <p:cNvPr id="72" name="Rectangle">
            <a:extLst>
              <a:ext uri="{FF2B5EF4-FFF2-40B4-BE49-F238E27FC236}">
                <a16:creationId xmlns:a16="http://schemas.microsoft.com/office/drawing/2014/main" id="{1FCDA252-FC1D-45C4-8369-241A3859BA8B}"/>
              </a:ext>
            </a:extLst>
          </p:cNvPr>
          <p:cNvGrpSpPr/>
          <p:nvPr/>
        </p:nvGrpSpPr>
        <p:grpSpPr>
          <a:xfrm>
            <a:off x="4436526" y="11681489"/>
            <a:ext cx="7488259" cy="2001126"/>
            <a:chOff x="0" y="0"/>
            <a:chExt cx="11052295" cy="1969638"/>
          </a:xfrm>
        </p:grpSpPr>
        <p:sp>
          <p:nvSpPr>
            <p:cNvPr id="73" name="Rectangle">
              <a:extLst>
                <a:ext uri="{FF2B5EF4-FFF2-40B4-BE49-F238E27FC236}">
                  <a16:creationId xmlns:a16="http://schemas.microsoft.com/office/drawing/2014/main" id="{E655EF8A-8E54-49AD-9FD9-3802E298D5B5}"/>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4" name="Rectangle Rectangle" descr="Rectangle Rectangle">
              <a:extLst>
                <a:ext uri="{FF2B5EF4-FFF2-40B4-BE49-F238E27FC236}">
                  <a16:creationId xmlns:a16="http://schemas.microsoft.com/office/drawing/2014/main" id="{74F845B6-EFDD-4073-A16E-E794A3CFF4AD}"/>
                </a:ext>
              </a:extLst>
            </p:cNvPr>
            <p:cNvPicPr>
              <a:picLocks/>
            </p:cNvPicPr>
            <p:nvPr/>
          </p:nvPicPr>
          <p:blipFill>
            <a:blip r:embed="rId3"/>
            <a:stretch>
              <a:fillRect/>
            </a:stretch>
          </p:blipFill>
          <p:spPr>
            <a:xfrm>
              <a:off x="0" y="-1"/>
              <a:ext cx="11052296" cy="1969640"/>
            </a:xfrm>
            <a:prstGeom prst="rect">
              <a:avLst/>
            </a:prstGeom>
            <a:effectLst/>
          </p:spPr>
        </p:pic>
      </p:grpSp>
      <p:grpSp>
        <p:nvGrpSpPr>
          <p:cNvPr id="75" name="Rectangle">
            <a:extLst>
              <a:ext uri="{FF2B5EF4-FFF2-40B4-BE49-F238E27FC236}">
                <a16:creationId xmlns:a16="http://schemas.microsoft.com/office/drawing/2014/main" id="{5D715499-0DE5-4F35-96AF-093953F5C079}"/>
              </a:ext>
            </a:extLst>
          </p:cNvPr>
          <p:cNvGrpSpPr/>
          <p:nvPr/>
        </p:nvGrpSpPr>
        <p:grpSpPr>
          <a:xfrm>
            <a:off x="12466814" y="2654114"/>
            <a:ext cx="7488259" cy="2001126"/>
            <a:chOff x="0" y="0"/>
            <a:chExt cx="11052295" cy="1969638"/>
          </a:xfrm>
        </p:grpSpPr>
        <p:sp>
          <p:nvSpPr>
            <p:cNvPr id="76" name="Rectangle">
              <a:extLst>
                <a:ext uri="{FF2B5EF4-FFF2-40B4-BE49-F238E27FC236}">
                  <a16:creationId xmlns:a16="http://schemas.microsoft.com/office/drawing/2014/main" id="{27B94A4E-4946-46F1-9B2A-6845EA8298FF}"/>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77" name="Rectangle Rectangle" descr="Rectangle Rectangle">
              <a:extLst>
                <a:ext uri="{FF2B5EF4-FFF2-40B4-BE49-F238E27FC236}">
                  <a16:creationId xmlns:a16="http://schemas.microsoft.com/office/drawing/2014/main" id="{4CC996B6-BE85-410B-ADA4-76A9FDE4573A}"/>
                </a:ext>
              </a:extLst>
            </p:cNvPr>
            <p:cNvPicPr>
              <a:picLocks/>
            </p:cNvPicPr>
            <p:nvPr/>
          </p:nvPicPr>
          <p:blipFill>
            <a:blip r:embed="rId3"/>
            <a:stretch>
              <a:fillRect/>
            </a:stretch>
          </p:blipFill>
          <p:spPr>
            <a:xfrm>
              <a:off x="0" y="-1"/>
              <a:ext cx="11052296" cy="1969640"/>
            </a:xfrm>
            <a:prstGeom prst="rect">
              <a:avLst/>
            </a:prstGeom>
            <a:effectLst/>
          </p:spPr>
        </p:pic>
      </p:grpSp>
      <p:grpSp>
        <p:nvGrpSpPr>
          <p:cNvPr id="78" name="Rectangle">
            <a:extLst>
              <a:ext uri="{FF2B5EF4-FFF2-40B4-BE49-F238E27FC236}">
                <a16:creationId xmlns:a16="http://schemas.microsoft.com/office/drawing/2014/main" id="{1C25A8F5-15D0-47CC-A5F7-E688A87634CE}"/>
              </a:ext>
            </a:extLst>
          </p:cNvPr>
          <p:cNvGrpSpPr/>
          <p:nvPr/>
        </p:nvGrpSpPr>
        <p:grpSpPr>
          <a:xfrm>
            <a:off x="12466815" y="4905095"/>
            <a:ext cx="7488259" cy="2001126"/>
            <a:chOff x="0" y="0"/>
            <a:chExt cx="11052295" cy="1969638"/>
          </a:xfrm>
        </p:grpSpPr>
        <p:sp>
          <p:nvSpPr>
            <p:cNvPr id="79" name="Rectangle">
              <a:extLst>
                <a:ext uri="{FF2B5EF4-FFF2-40B4-BE49-F238E27FC236}">
                  <a16:creationId xmlns:a16="http://schemas.microsoft.com/office/drawing/2014/main" id="{6B98DD59-699E-42D2-BB84-585C497F2365}"/>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2800">
                <a:latin typeface="Myriad Pro Cond"/>
              </a:endParaRPr>
            </a:p>
          </p:txBody>
        </p:sp>
        <p:pic>
          <p:nvPicPr>
            <p:cNvPr id="80" name="Rectangle Rectangle" descr="Rectangle Rectangle">
              <a:extLst>
                <a:ext uri="{FF2B5EF4-FFF2-40B4-BE49-F238E27FC236}">
                  <a16:creationId xmlns:a16="http://schemas.microsoft.com/office/drawing/2014/main" id="{1874B4AC-CD00-4E91-8BAB-DB15960E6DEC}"/>
                </a:ext>
              </a:extLst>
            </p:cNvPr>
            <p:cNvPicPr>
              <a:picLocks/>
            </p:cNvPicPr>
            <p:nvPr/>
          </p:nvPicPr>
          <p:blipFill>
            <a:blip r:embed="rId3"/>
            <a:stretch>
              <a:fillRect/>
            </a:stretch>
          </p:blipFill>
          <p:spPr>
            <a:xfrm>
              <a:off x="0" y="-1"/>
              <a:ext cx="11052296" cy="1969640"/>
            </a:xfrm>
            <a:prstGeom prst="rect">
              <a:avLst/>
            </a:prstGeom>
            <a:effectLst/>
          </p:spPr>
        </p:pic>
      </p:grpSp>
      <p:grpSp>
        <p:nvGrpSpPr>
          <p:cNvPr id="81" name="Rectangle">
            <a:extLst>
              <a:ext uri="{FF2B5EF4-FFF2-40B4-BE49-F238E27FC236}">
                <a16:creationId xmlns:a16="http://schemas.microsoft.com/office/drawing/2014/main" id="{39D94344-CB15-4A27-B1F4-E5C033E660F5}"/>
              </a:ext>
            </a:extLst>
          </p:cNvPr>
          <p:cNvGrpSpPr/>
          <p:nvPr/>
        </p:nvGrpSpPr>
        <p:grpSpPr>
          <a:xfrm>
            <a:off x="12466816" y="7156075"/>
            <a:ext cx="7488259" cy="2001126"/>
            <a:chOff x="0" y="0"/>
            <a:chExt cx="11052295" cy="1969638"/>
          </a:xfrm>
        </p:grpSpPr>
        <p:sp>
          <p:nvSpPr>
            <p:cNvPr id="82" name="Rectangle">
              <a:extLst>
                <a:ext uri="{FF2B5EF4-FFF2-40B4-BE49-F238E27FC236}">
                  <a16:creationId xmlns:a16="http://schemas.microsoft.com/office/drawing/2014/main" id="{CB4A7424-BCA2-43FF-920A-F35684B2EBAF}"/>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2800">
                <a:latin typeface="Myriad Pro Cond"/>
              </a:endParaRPr>
            </a:p>
          </p:txBody>
        </p:sp>
        <p:pic>
          <p:nvPicPr>
            <p:cNvPr id="83" name="Rectangle Rectangle" descr="Rectangle Rectangle">
              <a:extLst>
                <a:ext uri="{FF2B5EF4-FFF2-40B4-BE49-F238E27FC236}">
                  <a16:creationId xmlns:a16="http://schemas.microsoft.com/office/drawing/2014/main" id="{9C03500F-D760-4A61-B3E2-B8E2612C6B87}"/>
                </a:ext>
              </a:extLst>
            </p:cNvPr>
            <p:cNvPicPr>
              <a:picLocks/>
            </p:cNvPicPr>
            <p:nvPr/>
          </p:nvPicPr>
          <p:blipFill>
            <a:blip r:embed="rId3"/>
            <a:stretch>
              <a:fillRect/>
            </a:stretch>
          </p:blipFill>
          <p:spPr>
            <a:xfrm>
              <a:off x="0" y="-1"/>
              <a:ext cx="11052296" cy="1969640"/>
            </a:xfrm>
            <a:prstGeom prst="rect">
              <a:avLst/>
            </a:prstGeom>
            <a:effectLst/>
          </p:spPr>
        </p:pic>
      </p:grpSp>
      <p:grpSp>
        <p:nvGrpSpPr>
          <p:cNvPr id="84" name="Rectangle">
            <a:extLst>
              <a:ext uri="{FF2B5EF4-FFF2-40B4-BE49-F238E27FC236}">
                <a16:creationId xmlns:a16="http://schemas.microsoft.com/office/drawing/2014/main" id="{2AE40A19-A318-48B9-A8E7-119267B524D9}"/>
              </a:ext>
            </a:extLst>
          </p:cNvPr>
          <p:cNvGrpSpPr/>
          <p:nvPr/>
        </p:nvGrpSpPr>
        <p:grpSpPr>
          <a:xfrm>
            <a:off x="12450610" y="9454315"/>
            <a:ext cx="7488259" cy="2001126"/>
            <a:chOff x="0" y="0"/>
            <a:chExt cx="11052295" cy="1969638"/>
          </a:xfrm>
        </p:grpSpPr>
        <p:sp>
          <p:nvSpPr>
            <p:cNvPr id="85" name="Rectangle">
              <a:extLst>
                <a:ext uri="{FF2B5EF4-FFF2-40B4-BE49-F238E27FC236}">
                  <a16:creationId xmlns:a16="http://schemas.microsoft.com/office/drawing/2014/main" id="{68FE7E10-BC10-45AA-B6DE-A2C27313E01C}"/>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2800">
                <a:latin typeface="Myriad Pro Cond"/>
              </a:endParaRPr>
            </a:p>
          </p:txBody>
        </p:sp>
        <p:pic>
          <p:nvPicPr>
            <p:cNvPr id="86" name="Rectangle Rectangle" descr="Rectangle Rectangle">
              <a:extLst>
                <a:ext uri="{FF2B5EF4-FFF2-40B4-BE49-F238E27FC236}">
                  <a16:creationId xmlns:a16="http://schemas.microsoft.com/office/drawing/2014/main" id="{6F36F511-C1D9-4EA3-94E4-4CFA966AA711}"/>
                </a:ext>
              </a:extLst>
            </p:cNvPr>
            <p:cNvPicPr>
              <a:picLocks/>
            </p:cNvPicPr>
            <p:nvPr/>
          </p:nvPicPr>
          <p:blipFill>
            <a:blip r:embed="rId3"/>
            <a:stretch>
              <a:fillRect/>
            </a:stretch>
          </p:blipFill>
          <p:spPr>
            <a:xfrm>
              <a:off x="0" y="-1"/>
              <a:ext cx="11052296" cy="1969640"/>
            </a:xfrm>
            <a:prstGeom prst="rect">
              <a:avLst/>
            </a:prstGeom>
            <a:effectLst/>
          </p:spPr>
        </p:pic>
      </p:grpSp>
      <p:grpSp>
        <p:nvGrpSpPr>
          <p:cNvPr id="87" name="Rectangle">
            <a:extLst>
              <a:ext uri="{FF2B5EF4-FFF2-40B4-BE49-F238E27FC236}">
                <a16:creationId xmlns:a16="http://schemas.microsoft.com/office/drawing/2014/main" id="{8A35DDE2-9954-40E6-B9A2-E5621B760582}"/>
              </a:ext>
            </a:extLst>
          </p:cNvPr>
          <p:cNvGrpSpPr/>
          <p:nvPr/>
        </p:nvGrpSpPr>
        <p:grpSpPr>
          <a:xfrm>
            <a:off x="12459215" y="11668587"/>
            <a:ext cx="7488259" cy="2001126"/>
            <a:chOff x="0" y="0"/>
            <a:chExt cx="11052295" cy="1969638"/>
          </a:xfrm>
        </p:grpSpPr>
        <p:sp>
          <p:nvSpPr>
            <p:cNvPr id="88" name="Rectangle">
              <a:extLst>
                <a:ext uri="{FF2B5EF4-FFF2-40B4-BE49-F238E27FC236}">
                  <a16:creationId xmlns:a16="http://schemas.microsoft.com/office/drawing/2014/main" id="{C07EC25A-889B-42E8-8978-2C179EE42055}"/>
                </a:ext>
              </a:extLst>
            </p:cNvPr>
            <p:cNvSpPr/>
            <p:nvPr/>
          </p:nvSpPr>
          <p:spPr>
            <a:xfrm>
              <a:off x="12700" y="12699"/>
              <a:ext cx="11026896" cy="1944240"/>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9" name="Rectangle Rectangle" descr="Rectangle Rectangle">
              <a:extLst>
                <a:ext uri="{FF2B5EF4-FFF2-40B4-BE49-F238E27FC236}">
                  <a16:creationId xmlns:a16="http://schemas.microsoft.com/office/drawing/2014/main" id="{AC25C20D-D528-489C-8CF6-60A8168C5B3A}"/>
                </a:ext>
              </a:extLst>
            </p:cNvPr>
            <p:cNvPicPr>
              <a:picLocks/>
            </p:cNvPicPr>
            <p:nvPr/>
          </p:nvPicPr>
          <p:blipFill>
            <a:blip r:embed="rId3"/>
            <a:stretch>
              <a:fillRect/>
            </a:stretch>
          </p:blipFill>
          <p:spPr>
            <a:xfrm>
              <a:off x="0" y="-1"/>
              <a:ext cx="11052296" cy="1969640"/>
            </a:xfrm>
            <a:prstGeom prst="rect">
              <a:avLst/>
            </a:prstGeom>
            <a:effectLst/>
          </p:spPr>
        </p:pic>
      </p:grpSp>
      <p:sp>
        <p:nvSpPr>
          <p:cNvPr id="10" name="Dikdörtgen 9">
            <a:extLst>
              <a:ext uri="{FF2B5EF4-FFF2-40B4-BE49-F238E27FC236}">
                <a16:creationId xmlns:a16="http://schemas.microsoft.com/office/drawing/2014/main" id="{80A3FD27-8104-4B04-8B19-193DDE9D3B46}"/>
              </a:ext>
            </a:extLst>
          </p:cNvPr>
          <p:cNvSpPr/>
          <p:nvPr/>
        </p:nvSpPr>
        <p:spPr>
          <a:xfrm>
            <a:off x="4428928" y="3496459"/>
            <a:ext cx="7454776" cy="584775"/>
          </a:xfrm>
          <a:prstGeom prst="rect">
            <a:avLst/>
          </a:prstGeom>
        </p:spPr>
        <p:txBody>
          <a:bodyPr wrap="square">
            <a:spAutoFit/>
          </a:bodyPr>
          <a:lstStyle/>
          <a:p>
            <a:r>
              <a:rPr lang="tr-TR" sz="2800" b="1" dirty="0">
                <a:solidFill>
                  <a:srgbClr val="D8AD65"/>
                </a:solidFill>
                <a:latin typeface="Myriad Pro Cond"/>
              </a:rPr>
              <a:t>Destek unsuru bazında </a:t>
            </a:r>
            <a:r>
              <a:rPr lang="tr-TR" sz="3200" b="1" dirty="0">
                <a:solidFill>
                  <a:srgbClr val="FF0000"/>
                </a:solidFill>
                <a:latin typeface="Myriad Pro Cond"/>
              </a:rPr>
              <a:t>limitler kaldırıldı</a:t>
            </a:r>
          </a:p>
        </p:txBody>
      </p:sp>
      <p:sp>
        <p:nvSpPr>
          <p:cNvPr id="11" name="Dikdörtgen 10">
            <a:extLst>
              <a:ext uri="{FF2B5EF4-FFF2-40B4-BE49-F238E27FC236}">
                <a16:creationId xmlns:a16="http://schemas.microsoft.com/office/drawing/2014/main" id="{3F38B49B-9854-4E0D-A623-B168EFFC3870}"/>
              </a:ext>
            </a:extLst>
          </p:cNvPr>
          <p:cNvSpPr/>
          <p:nvPr/>
        </p:nvSpPr>
        <p:spPr>
          <a:xfrm>
            <a:off x="12527227" y="3460987"/>
            <a:ext cx="7394436" cy="1046440"/>
          </a:xfrm>
          <a:prstGeom prst="rect">
            <a:avLst/>
          </a:prstGeom>
        </p:spPr>
        <p:txBody>
          <a:bodyPr wrap="square">
            <a:spAutoFit/>
          </a:bodyPr>
          <a:lstStyle/>
          <a:p>
            <a:r>
              <a:rPr lang="tr-TR" sz="2800" b="1" dirty="0">
                <a:solidFill>
                  <a:srgbClr val="D8AD65"/>
                </a:solidFill>
                <a:latin typeface="Myriad Pro Cond"/>
              </a:rPr>
              <a:t>Şirket başına yılda </a:t>
            </a:r>
            <a:r>
              <a:rPr lang="tr-TR" sz="3400" b="1" dirty="0">
                <a:solidFill>
                  <a:srgbClr val="FF0000"/>
                </a:solidFill>
                <a:latin typeface="Myriad Pro Cond"/>
              </a:rPr>
              <a:t>50/100 milyon TL </a:t>
            </a:r>
            <a:r>
              <a:rPr lang="tr-TR" sz="2800" b="1" dirty="0">
                <a:solidFill>
                  <a:srgbClr val="D8AD65"/>
                </a:solidFill>
                <a:latin typeface="Myriad Pro Cond"/>
              </a:rPr>
              <a:t>destek</a:t>
            </a:r>
          </a:p>
        </p:txBody>
      </p:sp>
      <p:sp>
        <p:nvSpPr>
          <p:cNvPr id="12" name="Dikdörtgen 11">
            <a:extLst>
              <a:ext uri="{FF2B5EF4-FFF2-40B4-BE49-F238E27FC236}">
                <a16:creationId xmlns:a16="http://schemas.microsoft.com/office/drawing/2014/main" id="{272A1345-24BA-4F82-9E71-A25B5FA1E1CA}"/>
              </a:ext>
            </a:extLst>
          </p:cNvPr>
          <p:cNvSpPr/>
          <p:nvPr/>
        </p:nvSpPr>
        <p:spPr>
          <a:xfrm>
            <a:off x="4396911" y="5335574"/>
            <a:ext cx="7527875" cy="1908215"/>
          </a:xfrm>
          <a:prstGeom prst="rect">
            <a:avLst/>
          </a:prstGeom>
        </p:spPr>
        <p:txBody>
          <a:bodyPr wrap="square">
            <a:spAutoFit/>
          </a:bodyPr>
          <a:lstStyle/>
          <a:p>
            <a:r>
              <a:rPr lang="tr-TR" sz="2800" b="1" dirty="0">
                <a:solidFill>
                  <a:srgbClr val="D8AD65"/>
                </a:solidFill>
                <a:latin typeface="Myriad Pro Cond"/>
              </a:rPr>
              <a:t>Hedef ülkeler için ilave </a:t>
            </a:r>
            <a:r>
              <a:rPr lang="tr-TR" sz="3400" b="1" dirty="0">
                <a:solidFill>
                  <a:srgbClr val="FF0000"/>
                </a:solidFill>
                <a:latin typeface="Myriad Pro Cond"/>
              </a:rPr>
              <a:t>20 puan destek</a:t>
            </a:r>
          </a:p>
          <a:p>
            <a:endParaRPr lang="tr-TR" sz="2800" b="1" dirty="0">
              <a:solidFill>
                <a:srgbClr val="D8AD65"/>
              </a:solidFill>
              <a:latin typeface="Myriad Pro Cond"/>
            </a:endParaRPr>
          </a:p>
          <a:p>
            <a:r>
              <a:rPr lang="tr-TR" sz="2800" b="1" dirty="0">
                <a:solidFill>
                  <a:srgbClr val="D8AD65"/>
                </a:solidFill>
                <a:latin typeface="Myriad Pro Cond"/>
              </a:rPr>
              <a:t>Hedef sektörler için ilave </a:t>
            </a:r>
            <a:r>
              <a:rPr lang="tr-TR" sz="2800" b="1" dirty="0">
                <a:solidFill>
                  <a:srgbClr val="FF0000"/>
                </a:solidFill>
                <a:latin typeface="Myriad Pro Cond"/>
              </a:rPr>
              <a:t>5 puan destek</a:t>
            </a:r>
          </a:p>
          <a:p>
            <a:endParaRPr lang="tr-TR" sz="2800" b="1" dirty="0">
              <a:solidFill>
                <a:srgbClr val="D8AD65"/>
              </a:solidFill>
              <a:latin typeface="Myriad Pro Cond"/>
            </a:endParaRPr>
          </a:p>
        </p:txBody>
      </p:sp>
      <p:sp>
        <p:nvSpPr>
          <p:cNvPr id="14" name="Dikdörtgen 13">
            <a:extLst>
              <a:ext uri="{FF2B5EF4-FFF2-40B4-BE49-F238E27FC236}">
                <a16:creationId xmlns:a16="http://schemas.microsoft.com/office/drawing/2014/main" id="{146A3E53-EA39-4AEB-A313-1E45E6D792D3}"/>
              </a:ext>
            </a:extLst>
          </p:cNvPr>
          <p:cNvSpPr/>
          <p:nvPr/>
        </p:nvSpPr>
        <p:spPr>
          <a:xfrm>
            <a:off x="4428924" y="7541447"/>
            <a:ext cx="7424264" cy="1384995"/>
          </a:xfrm>
          <a:prstGeom prst="rect">
            <a:avLst/>
          </a:prstGeom>
        </p:spPr>
        <p:txBody>
          <a:bodyPr wrap="square">
            <a:spAutoFit/>
          </a:bodyPr>
          <a:lstStyle/>
          <a:p>
            <a:r>
              <a:rPr lang="tr-TR" sz="2800" b="1" dirty="0">
                <a:solidFill>
                  <a:srgbClr val="D8AD65"/>
                </a:solidFill>
                <a:latin typeface="Myriad Pro Cond"/>
              </a:rPr>
              <a:t>Birden fazla ülkeye yönelik olan faaliyetlerde </a:t>
            </a:r>
            <a:r>
              <a:rPr lang="tr-TR" sz="2800" b="1" dirty="0">
                <a:solidFill>
                  <a:srgbClr val="FF0000"/>
                </a:solidFill>
                <a:latin typeface="Myriad Pro Cond"/>
              </a:rPr>
              <a:t>hedef pazardan bağımsız </a:t>
            </a:r>
            <a:r>
              <a:rPr lang="tr-TR" sz="2800" b="1" dirty="0">
                <a:solidFill>
                  <a:srgbClr val="D8AD65"/>
                </a:solidFill>
                <a:latin typeface="Myriad Pro Cond"/>
              </a:rPr>
              <a:t>destek</a:t>
            </a:r>
          </a:p>
        </p:txBody>
      </p:sp>
      <p:sp>
        <p:nvSpPr>
          <p:cNvPr id="15" name="Dikdörtgen 14">
            <a:extLst>
              <a:ext uri="{FF2B5EF4-FFF2-40B4-BE49-F238E27FC236}">
                <a16:creationId xmlns:a16="http://schemas.microsoft.com/office/drawing/2014/main" id="{43E6B1BF-2E97-4328-8501-B0AC33C1CB5F}"/>
              </a:ext>
            </a:extLst>
          </p:cNvPr>
          <p:cNvSpPr/>
          <p:nvPr/>
        </p:nvSpPr>
        <p:spPr>
          <a:xfrm>
            <a:off x="12458211" y="7320599"/>
            <a:ext cx="7411645" cy="1815882"/>
          </a:xfrm>
          <a:prstGeom prst="rect">
            <a:avLst/>
          </a:prstGeom>
        </p:spPr>
        <p:txBody>
          <a:bodyPr wrap="square">
            <a:spAutoFit/>
          </a:bodyPr>
          <a:lstStyle/>
          <a:p>
            <a:pPr lvl="0"/>
            <a:r>
              <a:rPr lang="tr-TR" sz="2800" b="1" dirty="0">
                <a:solidFill>
                  <a:srgbClr val="D8AD65"/>
                </a:solidFill>
                <a:latin typeface="Myriad Pro Cond"/>
              </a:rPr>
              <a:t>Patent/faydalı model/endüstriyel tasarım/marka tescili ile pazara giriş belgesi </a:t>
            </a:r>
            <a:r>
              <a:rPr lang="tr-TR" sz="2800" b="1" dirty="0">
                <a:solidFill>
                  <a:srgbClr val="FF0000"/>
                </a:solidFill>
                <a:latin typeface="Myriad Pro Cond"/>
              </a:rPr>
              <a:t>hedef pazardan bağımsız </a:t>
            </a:r>
            <a:r>
              <a:rPr lang="tr-TR" sz="2800" b="1" dirty="0">
                <a:solidFill>
                  <a:srgbClr val="D8AD65"/>
                </a:solidFill>
                <a:latin typeface="Myriad Pro Cond"/>
              </a:rPr>
              <a:t>desteklenecek</a:t>
            </a:r>
          </a:p>
        </p:txBody>
      </p:sp>
      <p:sp>
        <p:nvSpPr>
          <p:cNvPr id="16" name="Dikdörtgen 15">
            <a:extLst>
              <a:ext uri="{FF2B5EF4-FFF2-40B4-BE49-F238E27FC236}">
                <a16:creationId xmlns:a16="http://schemas.microsoft.com/office/drawing/2014/main" id="{ADDC6503-AC12-4EB5-A01B-323EB8860F64}"/>
              </a:ext>
            </a:extLst>
          </p:cNvPr>
          <p:cNvSpPr/>
          <p:nvPr/>
        </p:nvSpPr>
        <p:spPr>
          <a:xfrm>
            <a:off x="12489744" y="5631950"/>
            <a:ext cx="7471050" cy="580480"/>
          </a:xfrm>
          <a:prstGeom prst="rect">
            <a:avLst/>
          </a:prstGeom>
        </p:spPr>
        <p:txBody>
          <a:bodyPr wrap="square">
            <a:spAutoFit/>
          </a:bodyPr>
          <a:lstStyle/>
          <a:p>
            <a:pPr lvl="0">
              <a:lnSpc>
                <a:spcPct val="107000"/>
              </a:lnSpc>
              <a:spcAft>
                <a:spcPts val="800"/>
              </a:spcAft>
            </a:pPr>
            <a:r>
              <a:rPr lang="tr-TR" sz="2800" b="1" dirty="0">
                <a:solidFill>
                  <a:srgbClr val="D8AD65"/>
                </a:solidFill>
                <a:latin typeface="Myriad Pro Cond"/>
              </a:rPr>
              <a:t>Şirketler için </a:t>
            </a:r>
            <a:r>
              <a:rPr lang="tr-TR" sz="3200" b="1" dirty="0">
                <a:solidFill>
                  <a:srgbClr val="FF0000"/>
                </a:solidFill>
                <a:latin typeface="Myriad Pro Cond"/>
              </a:rPr>
              <a:t>marka limiti kaldırıldı</a:t>
            </a:r>
          </a:p>
        </p:txBody>
      </p:sp>
      <p:sp>
        <p:nvSpPr>
          <p:cNvPr id="18" name="Dikdörtgen 17">
            <a:extLst>
              <a:ext uri="{FF2B5EF4-FFF2-40B4-BE49-F238E27FC236}">
                <a16:creationId xmlns:a16="http://schemas.microsoft.com/office/drawing/2014/main" id="{BF4B9A38-7AE8-4A4C-BB9B-E0F098B47207}"/>
              </a:ext>
            </a:extLst>
          </p:cNvPr>
          <p:cNvSpPr/>
          <p:nvPr/>
        </p:nvSpPr>
        <p:spPr>
          <a:xfrm>
            <a:off x="4462339" y="11828120"/>
            <a:ext cx="7421365" cy="1877052"/>
          </a:xfrm>
          <a:prstGeom prst="rect">
            <a:avLst/>
          </a:prstGeom>
        </p:spPr>
        <p:txBody>
          <a:bodyPr wrap="square">
            <a:spAutoFit/>
          </a:bodyPr>
          <a:lstStyle/>
          <a:p>
            <a:pPr lvl="0">
              <a:lnSpc>
                <a:spcPct val="107000"/>
              </a:lnSpc>
              <a:spcAft>
                <a:spcPts val="800"/>
              </a:spcAft>
            </a:pPr>
            <a:r>
              <a:rPr lang="tr-TR" b="1" dirty="0">
                <a:solidFill>
                  <a:srgbClr val="FF0000"/>
                </a:solidFill>
                <a:latin typeface="Myriad Pro Cond"/>
              </a:rPr>
              <a:t>Birlikte markalama (co-branding) </a:t>
            </a:r>
            <a:r>
              <a:rPr lang="tr-TR" b="1" dirty="0">
                <a:solidFill>
                  <a:srgbClr val="D8AD65"/>
                </a:solidFill>
                <a:latin typeface="Myriad Pro Cond"/>
              </a:rPr>
              <a:t>faaliyetleri destek kapsamına alındı </a:t>
            </a:r>
            <a:r>
              <a:rPr lang="tr-TR" b="1" dirty="0">
                <a:solidFill>
                  <a:srgbClr val="FF0000"/>
                </a:solidFill>
                <a:latin typeface="Myriad Pro Cond"/>
              </a:rPr>
              <a:t>ve </a:t>
            </a:r>
            <a:r>
              <a:rPr lang="tr-TR" b="1" dirty="0" err="1">
                <a:solidFill>
                  <a:srgbClr val="FF0000"/>
                </a:solidFill>
                <a:latin typeface="Myriad Pro Cond"/>
              </a:rPr>
              <a:t>influencer</a:t>
            </a:r>
            <a:r>
              <a:rPr lang="tr-TR" b="1" dirty="0">
                <a:solidFill>
                  <a:srgbClr val="FF0000"/>
                </a:solidFill>
                <a:latin typeface="Myriad Pro Cond"/>
              </a:rPr>
              <a:t>, web3 tabanlı mağaza, ürün yerleştirme ile yapı bilgi modeli (BIM) objeleri </a:t>
            </a:r>
            <a:r>
              <a:rPr lang="tr-TR" b="1" dirty="0">
                <a:solidFill>
                  <a:srgbClr val="D8AD65"/>
                </a:solidFill>
                <a:latin typeface="Myriad Pro Cond"/>
              </a:rPr>
              <a:t>gibi kalemler eklenerek tanıtım desteği kapsamı genişletildi</a:t>
            </a:r>
          </a:p>
        </p:txBody>
      </p:sp>
      <p:sp>
        <p:nvSpPr>
          <p:cNvPr id="25" name="Dikdörtgen 24">
            <a:extLst>
              <a:ext uri="{FF2B5EF4-FFF2-40B4-BE49-F238E27FC236}">
                <a16:creationId xmlns:a16="http://schemas.microsoft.com/office/drawing/2014/main" id="{E2B36893-C26D-4B0F-9E0F-42DF20068D94}"/>
              </a:ext>
            </a:extLst>
          </p:cNvPr>
          <p:cNvSpPr/>
          <p:nvPr/>
        </p:nvSpPr>
        <p:spPr>
          <a:xfrm>
            <a:off x="12527226" y="12339377"/>
            <a:ext cx="7394436" cy="980461"/>
          </a:xfrm>
          <a:prstGeom prst="rect">
            <a:avLst/>
          </a:prstGeom>
        </p:spPr>
        <p:txBody>
          <a:bodyPr wrap="square">
            <a:spAutoFit/>
          </a:bodyPr>
          <a:lstStyle/>
          <a:p>
            <a:pPr lvl="0">
              <a:lnSpc>
                <a:spcPct val="107000"/>
              </a:lnSpc>
              <a:spcAft>
                <a:spcPts val="800"/>
              </a:spcAft>
            </a:pPr>
            <a:r>
              <a:rPr lang="tr-TR" sz="2800" b="1" dirty="0">
                <a:solidFill>
                  <a:srgbClr val="FF0000"/>
                </a:solidFill>
                <a:latin typeface="Myriad Pro Cond"/>
              </a:rPr>
              <a:t>Paylaşımlı ofis</a:t>
            </a:r>
            <a:r>
              <a:rPr lang="tr-TR" sz="2800" b="1" dirty="0">
                <a:solidFill>
                  <a:srgbClr val="D8AD65"/>
                </a:solidFill>
                <a:latin typeface="Myriad Pro Cond"/>
              </a:rPr>
              <a:t>lerin üyelik giderleri kira desteği kapsamına alındı</a:t>
            </a:r>
          </a:p>
        </p:txBody>
      </p:sp>
      <p:sp>
        <p:nvSpPr>
          <p:cNvPr id="26" name="Dikdörtgen 25">
            <a:extLst>
              <a:ext uri="{FF2B5EF4-FFF2-40B4-BE49-F238E27FC236}">
                <a16:creationId xmlns:a16="http://schemas.microsoft.com/office/drawing/2014/main" id="{F942B8C5-53A0-4449-B5BC-902230EDF276}"/>
              </a:ext>
            </a:extLst>
          </p:cNvPr>
          <p:cNvSpPr/>
          <p:nvPr/>
        </p:nvSpPr>
        <p:spPr>
          <a:xfrm>
            <a:off x="12489744" y="9488373"/>
            <a:ext cx="7462447" cy="1902509"/>
          </a:xfrm>
          <a:prstGeom prst="rect">
            <a:avLst/>
          </a:prstGeom>
        </p:spPr>
        <p:txBody>
          <a:bodyPr wrap="square">
            <a:spAutoFit/>
          </a:bodyPr>
          <a:lstStyle/>
          <a:p>
            <a:pPr>
              <a:lnSpc>
                <a:spcPct val="107000"/>
              </a:lnSpc>
              <a:spcAft>
                <a:spcPts val="800"/>
              </a:spcAft>
            </a:pPr>
            <a:r>
              <a:rPr lang="tr-TR" sz="2800" b="1" dirty="0">
                <a:solidFill>
                  <a:srgbClr val="D8AD65"/>
                </a:solidFill>
                <a:latin typeface="Myriad Pro Cond"/>
              </a:rPr>
              <a:t>Uzun dönemli kiralanmasına karşın belirli dönemlerde ürün sergileme amacıyla kullanılan sergi/teşhir salonu desteklenecek</a:t>
            </a:r>
          </a:p>
        </p:txBody>
      </p:sp>
      <p:sp>
        <p:nvSpPr>
          <p:cNvPr id="27" name="Dikdörtgen 26">
            <a:extLst>
              <a:ext uri="{FF2B5EF4-FFF2-40B4-BE49-F238E27FC236}">
                <a16:creationId xmlns:a16="http://schemas.microsoft.com/office/drawing/2014/main" id="{83BE6595-CA84-479D-BD79-49CCC0AB5377}"/>
              </a:ext>
            </a:extLst>
          </p:cNvPr>
          <p:cNvSpPr/>
          <p:nvPr/>
        </p:nvSpPr>
        <p:spPr>
          <a:xfrm>
            <a:off x="4462338" y="9647299"/>
            <a:ext cx="7421366" cy="1441485"/>
          </a:xfrm>
          <a:prstGeom prst="rect">
            <a:avLst/>
          </a:prstGeom>
        </p:spPr>
        <p:txBody>
          <a:bodyPr wrap="square">
            <a:spAutoFit/>
          </a:bodyPr>
          <a:lstStyle/>
          <a:p>
            <a:pPr lvl="0">
              <a:lnSpc>
                <a:spcPct val="107000"/>
              </a:lnSpc>
              <a:spcAft>
                <a:spcPts val="800"/>
              </a:spcAft>
            </a:pPr>
            <a:r>
              <a:rPr lang="tr-TR" sz="2800" b="1" dirty="0">
                <a:solidFill>
                  <a:srgbClr val="D8AD65"/>
                </a:solidFill>
                <a:latin typeface="Myriad Pro Cond"/>
              </a:rPr>
              <a:t>Fuar desteği kapsamında yerinde inceleme ve fuar yerinde inceleme formu uygulamaları kaldırıldı</a:t>
            </a:r>
          </a:p>
        </p:txBody>
      </p:sp>
      <p:pic>
        <p:nvPicPr>
          <p:cNvPr id="59" name="Image" descr="Image">
            <a:extLst>
              <a:ext uri="{FF2B5EF4-FFF2-40B4-BE49-F238E27FC236}">
                <a16:creationId xmlns:a16="http://schemas.microsoft.com/office/drawing/2014/main" id="{BF421E7F-383A-4683-9431-E989F48CD6BC}"/>
              </a:ext>
            </a:extLst>
          </p:cNvPr>
          <p:cNvPicPr>
            <a:picLocks noChangeAspect="1"/>
          </p:cNvPicPr>
          <p:nvPr/>
        </p:nvPicPr>
        <p:blipFill>
          <a:blip r:embed="rId7"/>
          <a:stretch>
            <a:fillRect/>
          </a:stretch>
        </p:blipFill>
        <p:spPr>
          <a:xfrm>
            <a:off x="18146704" y="243815"/>
            <a:ext cx="2432937" cy="2433029"/>
          </a:xfrm>
          <a:prstGeom prst="rect">
            <a:avLst/>
          </a:prstGeom>
          <a:ln w="3175" cap="flat">
            <a:noFill/>
            <a:miter lim="400000"/>
          </a:ln>
          <a:effectLst/>
        </p:spPr>
      </p:pic>
      <p:sp>
        <p:nvSpPr>
          <p:cNvPr id="2" name="Dikdörtgen 1">
            <a:extLst>
              <a:ext uri="{FF2B5EF4-FFF2-40B4-BE49-F238E27FC236}">
                <a16:creationId xmlns:a16="http://schemas.microsoft.com/office/drawing/2014/main" id="{B823A34E-BF70-EDBD-9F61-8951FB4143DD}"/>
              </a:ext>
            </a:extLst>
          </p:cNvPr>
          <p:cNvSpPr/>
          <p:nvPr/>
        </p:nvSpPr>
        <p:spPr>
          <a:xfrm>
            <a:off x="18327471" y="1244389"/>
            <a:ext cx="2071401" cy="461665"/>
          </a:xfrm>
          <a:prstGeom prst="rect">
            <a:avLst/>
          </a:prstGeom>
        </p:spPr>
        <p:txBody>
          <a:bodyPr wrap="none">
            <a:spAutoFit/>
          </a:bodyPr>
          <a:lstStyle/>
          <a:p>
            <a:r>
              <a:rPr lang="tr-TR" sz="2400" b="1" dirty="0">
                <a:solidFill>
                  <a:srgbClr val="FFFFFF"/>
                </a:solidFill>
                <a:latin typeface="Myriad Pro Cond"/>
                <a:sym typeface="Myriad Pro Condensed"/>
              </a:rPr>
              <a:t>YENİ DESTEK</a:t>
            </a:r>
          </a:p>
        </p:txBody>
      </p:sp>
      <p:sp>
        <p:nvSpPr>
          <p:cNvPr id="3" name="Dikdörtgen 2">
            <a:extLst>
              <a:ext uri="{FF2B5EF4-FFF2-40B4-BE49-F238E27FC236}">
                <a16:creationId xmlns:a16="http://schemas.microsoft.com/office/drawing/2014/main" id="{E2551819-CC78-0238-8640-088A3CA73EE2}"/>
              </a:ext>
            </a:extLst>
          </p:cNvPr>
          <p:cNvSpPr/>
          <p:nvPr/>
        </p:nvSpPr>
        <p:spPr>
          <a:xfrm>
            <a:off x="83787" y="11921738"/>
            <a:ext cx="4201569" cy="1605119"/>
          </a:xfrm>
          <a:prstGeom prst="rect">
            <a:avLst/>
          </a:prstGeom>
          <a:noFill/>
          <a:ln>
            <a:solidFill>
              <a:srgbClr val="D8AD65"/>
            </a:solidFill>
          </a:ln>
        </p:spPr>
        <p:style>
          <a:lnRef idx="0">
            <a:scrgbClr r="0" g="0" b="0"/>
          </a:lnRef>
          <a:fillRef idx="0">
            <a:scrgbClr r="0" g="0" b="0"/>
          </a:fillRef>
          <a:effectRef idx="0">
            <a:scrgbClr r="0" g="0" b="0"/>
          </a:effectRef>
          <a:fontRef idx="minor">
            <a:schemeClr val="accent4"/>
          </a:fontRef>
        </p:style>
        <p:txBody>
          <a:bodyPr wrap="square">
            <a:spAutoFit/>
          </a:bodyPr>
          <a:lstStyle/>
          <a:p>
            <a:pPr lvl="0">
              <a:lnSpc>
                <a:spcPct val="107000"/>
              </a:lnSpc>
              <a:spcAft>
                <a:spcPts val="800"/>
              </a:spcAft>
            </a:pPr>
            <a:r>
              <a:rPr lang="tr-TR" sz="2800" b="1" dirty="0" err="1">
                <a:solidFill>
                  <a:srgbClr val="D8AD65"/>
                </a:solidFill>
                <a:latin typeface="Myriad Pro Cond"/>
              </a:rPr>
              <a:t>Franchise</a:t>
            </a:r>
            <a:r>
              <a:rPr lang="tr-TR" sz="2800" b="1" dirty="0">
                <a:solidFill>
                  <a:srgbClr val="D8AD65"/>
                </a:solidFill>
                <a:latin typeface="Myriad Pro Cond"/>
              </a:rPr>
              <a:t> desteği de hedef Pazar başına</a:t>
            </a:r>
          </a:p>
          <a:p>
            <a:pPr lvl="0">
              <a:lnSpc>
                <a:spcPct val="107000"/>
              </a:lnSpc>
              <a:spcAft>
                <a:spcPts val="800"/>
              </a:spcAft>
            </a:pPr>
            <a:r>
              <a:rPr lang="tr-TR" sz="2800" b="1" dirty="0">
                <a:solidFill>
                  <a:srgbClr val="D8AD65"/>
                </a:solidFill>
                <a:latin typeface="Myriad Pro Cond"/>
              </a:rPr>
              <a:t> </a:t>
            </a:r>
            <a:r>
              <a:rPr lang="tr-TR" sz="3200" b="1" dirty="0">
                <a:solidFill>
                  <a:srgbClr val="FF0000"/>
                </a:solidFill>
                <a:latin typeface="Myriad Pro Cond"/>
              </a:rPr>
              <a:t>5 yıl </a:t>
            </a:r>
            <a:r>
              <a:rPr lang="tr-TR" sz="2800" b="1" dirty="0">
                <a:solidFill>
                  <a:srgbClr val="D8AD65"/>
                </a:solidFill>
                <a:latin typeface="Myriad Pro Cond"/>
              </a:rPr>
              <a:t>verilecek</a:t>
            </a:r>
          </a:p>
        </p:txBody>
      </p:sp>
      <p:sp>
        <p:nvSpPr>
          <p:cNvPr id="4" name="Dikdörtgen 3">
            <a:extLst>
              <a:ext uri="{FF2B5EF4-FFF2-40B4-BE49-F238E27FC236}">
                <a16:creationId xmlns:a16="http://schemas.microsoft.com/office/drawing/2014/main" id="{ED80CC2F-1831-3824-8F2F-0456561628F8}"/>
              </a:ext>
            </a:extLst>
          </p:cNvPr>
          <p:cNvSpPr/>
          <p:nvPr/>
        </p:nvSpPr>
        <p:spPr>
          <a:xfrm>
            <a:off x="19976996" y="11834748"/>
            <a:ext cx="4201569" cy="1902509"/>
          </a:xfrm>
          <a:prstGeom prst="rect">
            <a:avLst/>
          </a:prstGeom>
          <a:noFill/>
          <a:ln>
            <a:solidFill>
              <a:srgbClr val="D8AD65"/>
            </a:solidFill>
          </a:ln>
        </p:spPr>
        <p:style>
          <a:lnRef idx="0">
            <a:scrgbClr r="0" g="0" b="0"/>
          </a:lnRef>
          <a:fillRef idx="0">
            <a:scrgbClr r="0" g="0" b="0"/>
          </a:fillRef>
          <a:effectRef idx="0">
            <a:scrgbClr r="0" g="0" b="0"/>
          </a:effectRef>
          <a:fontRef idx="minor">
            <a:schemeClr val="accent4"/>
          </a:fontRef>
        </p:style>
        <p:txBody>
          <a:bodyPr wrap="square">
            <a:spAutoFit/>
          </a:bodyPr>
          <a:lstStyle/>
          <a:p>
            <a:pPr lvl="0">
              <a:lnSpc>
                <a:spcPct val="107000"/>
              </a:lnSpc>
              <a:spcAft>
                <a:spcPts val="800"/>
              </a:spcAft>
            </a:pPr>
            <a:r>
              <a:rPr lang="tr-TR" sz="2800" b="1" dirty="0">
                <a:solidFill>
                  <a:srgbClr val="D8AD65"/>
                </a:solidFill>
                <a:latin typeface="Myriad Pro Cond"/>
              </a:rPr>
              <a:t>Mahsuplaşma yoluyla ödemesi yapılan tanıtım faaliyetleri desteklenebilecek</a:t>
            </a:r>
          </a:p>
        </p:txBody>
      </p:sp>
    </p:spTree>
    <p:extLst>
      <p:ext uri="{BB962C8B-B14F-4D97-AF65-F5344CB8AC3E}">
        <p14:creationId xmlns:p14="http://schemas.microsoft.com/office/powerpoint/2010/main" val="98352825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9">
            <a:extLst>
              <a:ext uri="{FF2B5EF4-FFF2-40B4-BE49-F238E27FC236}">
                <a16:creationId xmlns:a16="http://schemas.microsoft.com/office/drawing/2014/main" id="{53106D11-6307-4E68-AFEC-1E5A82FBAFD7}"/>
              </a:ext>
            </a:extLst>
          </p:cNvPr>
          <p:cNvSpPr txBox="1">
            <a:spLocks noChangeArrowheads="1"/>
          </p:cNvSpPr>
          <p:nvPr/>
        </p:nvSpPr>
        <p:spPr bwMode="auto">
          <a:xfrm>
            <a:off x="10231758" y="9347670"/>
            <a:ext cx="5149848" cy="3889376"/>
          </a:xfrm>
          <a:prstGeom prst="rect">
            <a:avLst/>
          </a:prstGeom>
          <a:noFill/>
          <a:ln>
            <a:solidFill>
              <a:srgbClr val="002060"/>
            </a:solidFill>
          </a:ln>
          <a:effectLst>
            <a:outerShdw sx="1000" sy="1000" algn="ctr" rotWithShape="0">
              <a:srgbClr val="000000"/>
            </a:outerShdw>
          </a:effectLst>
        </p:spPr>
        <p:txBody>
          <a:bodyPr lIns="0" tIns="0" rIns="0" bIns="0"/>
          <a:lstStyle/>
          <a:p>
            <a:pPr defTabSz="1828800" eaLnBrk="0">
              <a:spcBef>
                <a:spcPct val="50000"/>
              </a:spcBef>
              <a:defRPr/>
            </a:pPr>
            <a:r>
              <a:rPr lang="tr-TR" sz="3200" dirty="0">
                <a:solidFill>
                  <a:srgbClr val="D8AE63"/>
                </a:solidFill>
              </a:rPr>
              <a:t>Performans Değerlendirme</a:t>
            </a:r>
          </a:p>
        </p:txBody>
      </p:sp>
      <p:sp>
        <p:nvSpPr>
          <p:cNvPr id="4" name="AutoShape 31">
            <a:extLst>
              <a:ext uri="{FF2B5EF4-FFF2-40B4-BE49-F238E27FC236}">
                <a16:creationId xmlns:a16="http://schemas.microsoft.com/office/drawing/2014/main" id="{5B35B57B-6AFE-4764-85F9-9E9726E690EB}"/>
              </a:ext>
            </a:extLst>
          </p:cNvPr>
          <p:cNvSpPr>
            <a:spLocks noChangeArrowheads="1"/>
          </p:cNvSpPr>
          <p:nvPr/>
        </p:nvSpPr>
        <p:spPr bwMode="auto">
          <a:xfrm>
            <a:off x="8869680" y="9993784"/>
            <a:ext cx="1743076" cy="2168524"/>
          </a:xfrm>
          <a:prstGeom prst="curvedRightArrow">
            <a:avLst>
              <a:gd name="adj1" fmla="val 20000"/>
              <a:gd name="adj2" fmla="val 40000"/>
              <a:gd name="adj3" fmla="val 41688"/>
            </a:avLst>
          </a:prstGeom>
          <a:solidFill>
            <a:srgbClr val="3CC1E0"/>
          </a:solidFill>
          <a:ln w="9525">
            <a:noFill/>
            <a:miter lim="800000"/>
            <a:headEnd/>
            <a:tailEnd/>
          </a:ln>
          <a:effectLst>
            <a:outerShdw blurRad="63500" dist="17961" dir="2700000" algn="ctr" rotWithShape="0">
              <a:srgbClr val="000000">
                <a:alpha val="74998"/>
              </a:srgbClr>
            </a:outerShdw>
          </a:effectLst>
        </p:spPr>
        <p:txBody>
          <a:bodyPr wrap="none" lIns="0" tIns="0" rIns="0" bIns="0" anchor="ctr"/>
          <a:lstStyle/>
          <a:p>
            <a:pPr defTabSz="1828800" eaLnBrk="0">
              <a:defRPr/>
            </a:pPr>
            <a:endParaRPr lang="en-US" sz="3600" dirty="0">
              <a:solidFill>
                <a:srgbClr val="D8AE63"/>
              </a:solidFill>
              <a:latin typeface="Calibri"/>
              <a:ea typeface="MS PGothic" pitchFamily="34" charset="-128"/>
            </a:endParaRPr>
          </a:p>
        </p:txBody>
      </p:sp>
      <p:sp>
        <p:nvSpPr>
          <p:cNvPr id="5" name="AutoShape 33">
            <a:extLst>
              <a:ext uri="{FF2B5EF4-FFF2-40B4-BE49-F238E27FC236}">
                <a16:creationId xmlns:a16="http://schemas.microsoft.com/office/drawing/2014/main" id="{3164329F-6AD4-4C9A-AA03-59868CF7DAAB}"/>
              </a:ext>
            </a:extLst>
          </p:cNvPr>
          <p:cNvSpPr>
            <a:spLocks noChangeArrowheads="1"/>
          </p:cNvSpPr>
          <p:nvPr/>
        </p:nvSpPr>
        <p:spPr bwMode="auto">
          <a:xfrm rot="16200000">
            <a:off x="15000606" y="10311284"/>
            <a:ext cx="2298700" cy="1536700"/>
          </a:xfrm>
          <a:prstGeom prst="curvedUpArrow">
            <a:avLst>
              <a:gd name="adj1" fmla="val 20000"/>
              <a:gd name="adj2" fmla="val 40000"/>
              <a:gd name="adj3" fmla="val 34598"/>
            </a:avLst>
          </a:prstGeom>
          <a:solidFill>
            <a:srgbClr val="3CC1E0"/>
          </a:solidFill>
          <a:ln w="9525">
            <a:noFill/>
            <a:miter lim="800000"/>
            <a:headEnd/>
            <a:tailEnd/>
          </a:ln>
          <a:effectLst>
            <a:outerShdw blurRad="63500" dist="17961" dir="2700000" algn="ctr" rotWithShape="0">
              <a:srgbClr val="000000">
                <a:alpha val="74998"/>
              </a:srgbClr>
            </a:outerShdw>
          </a:effectLst>
        </p:spPr>
        <p:txBody>
          <a:bodyPr wrap="none" lIns="0" tIns="0" rIns="0" bIns="0" anchor="ctr"/>
          <a:lstStyle/>
          <a:p>
            <a:pPr defTabSz="1828800" eaLnBrk="0">
              <a:defRPr/>
            </a:pPr>
            <a:endParaRPr lang="en-US" sz="3600" dirty="0">
              <a:solidFill>
                <a:srgbClr val="D8AE63"/>
              </a:solidFill>
              <a:latin typeface="Calibri"/>
              <a:ea typeface="MS PGothic" pitchFamily="34" charset="-128"/>
            </a:endParaRPr>
          </a:p>
        </p:txBody>
      </p:sp>
      <p:sp>
        <p:nvSpPr>
          <p:cNvPr id="6" name="Text Box 45">
            <a:extLst>
              <a:ext uri="{FF2B5EF4-FFF2-40B4-BE49-F238E27FC236}">
                <a16:creationId xmlns:a16="http://schemas.microsoft.com/office/drawing/2014/main" id="{49D1163F-0AF9-4225-88A3-459877377035}"/>
              </a:ext>
            </a:extLst>
          </p:cNvPr>
          <p:cNvSpPr txBox="1">
            <a:spLocks noChangeArrowheads="1"/>
          </p:cNvSpPr>
          <p:nvPr/>
        </p:nvSpPr>
        <p:spPr bwMode="auto">
          <a:xfrm>
            <a:off x="3738575" y="9133358"/>
            <a:ext cx="3770774" cy="3889376"/>
          </a:xfrm>
          <a:prstGeom prst="rect">
            <a:avLst/>
          </a:prstGeom>
          <a:solidFill>
            <a:srgbClr val="1B2C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defPPr>
              <a:defRPr lang="tr-TR"/>
            </a:defPPr>
            <a:lvl1pPr algn="ctr" fontAlgn="auto">
              <a:spcBef>
                <a:spcPct val="50000"/>
              </a:spcBef>
              <a:spcAft>
                <a:spcPts val="0"/>
              </a:spcAft>
              <a:defRPr sz="12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defTabSz="1828800" eaLnBrk="0">
              <a:defRPr/>
            </a:pPr>
            <a:r>
              <a:rPr lang="tr-TR" sz="3000" dirty="0">
                <a:solidFill>
                  <a:srgbClr val="D8AE63"/>
                </a:solidFill>
              </a:rPr>
              <a:t>Markanın Destek Oranında Değişiklik/Kapsamdan Çıkarma</a:t>
            </a:r>
          </a:p>
        </p:txBody>
      </p:sp>
      <p:sp>
        <p:nvSpPr>
          <p:cNvPr id="7" name="Text Box 49">
            <a:extLst>
              <a:ext uri="{FF2B5EF4-FFF2-40B4-BE49-F238E27FC236}">
                <a16:creationId xmlns:a16="http://schemas.microsoft.com/office/drawing/2014/main" id="{2D39C0B4-D337-45A3-950C-AC3EA9D44194}"/>
              </a:ext>
            </a:extLst>
          </p:cNvPr>
          <p:cNvSpPr txBox="1">
            <a:spLocks noChangeArrowheads="1"/>
          </p:cNvSpPr>
          <p:nvPr/>
        </p:nvSpPr>
        <p:spPr bwMode="auto">
          <a:xfrm>
            <a:off x="18104014" y="9133358"/>
            <a:ext cx="2895170" cy="3889376"/>
          </a:xfrm>
          <a:prstGeom prst="rect">
            <a:avLst/>
          </a:prstGeom>
          <a:solidFill>
            <a:srgbClr val="1B2C5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defTabSz="1828800" eaLnBrk="0">
              <a:spcBef>
                <a:spcPct val="50000"/>
              </a:spcBef>
              <a:defRPr/>
            </a:pPr>
            <a:r>
              <a:rPr lang="tr-TR" sz="3200" dirty="0">
                <a:solidFill>
                  <a:srgbClr val="D8AE63"/>
                </a:solidFill>
              </a:rPr>
              <a:t>Projelerin Hayata Geçirilmesi</a:t>
            </a:r>
          </a:p>
        </p:txBody>
      </p:sp>
      <p:sp>
        <p:nvSpPr>
          <p:cNvPr id="8" name="Text Box 52">
            <a:extLst>
              <a:ext uri="{FF2B5EF4-FFF2-40B4-BE49-F238E27FC236}">
                <a16:creationId xmlns:a16="http://schemas.microsoft.com/office/drawing/2014/main" id="{3374A51F-280A-48DD-8E64-74C7829FED8B}"/>
              </a:ext>
            </a:extLst>
          </p:cNvPr>
          <p:cNvSpPr txBox="1">
            <a:spLocks noChangeArrowheads="1"/>
          </p:cNvSpPr>
          <p:nvPr/>
        </p:nvSpPr>
        <p:spPr bwMode="auto">
          <a:xfrm>
            <a:off x="10789384" y="5637029"/>
            <a:ext cx="3462436" cy="2308324"/>
          </a:xfrm>
          <a:prstGeom prst="rect">
            <a:avLst/>
          </a:prstGeom>
          <a:solidFill>
            <a:srgbClr val="1B2C57"/>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0" rIns="0" bIns="0">
            <a:spAutoFit/>
          </a:bodyPr>
          <a:lstStyle/>
          <a:p>
            <a:pPr defTabSz="1828800" eaLnBrk="0">
              <a:spcBef>
                <a:spcPct val="50000"/>
              </a:spcBef>
              <a:defRPr/>
            </a:pPr>
            <a:endParaRPr lang="tr-TR" sz="3000" dirty="0">
              <a:solidFill>
                <a:srgbClr val="D8AE63"/>
              </a:solidFill>
            </a:endParaRPr>
          </a:p>
          <a:p>
            <a:pPr defTabSz="1828800" eaLnBrk="0">
              <a:spcBef>
                <a:spcPct val="50000"/>
              </a:spcBef>
              <a:defRPr/>
            </a:pPr>
            <a:r>
              <a:rPr lang="tr-TR" sz="3000" dirty="0">
                <a:solidFill>
                  <a:srgbClr val="D8AE63"/>
                </a:solidFill>
              </a:rPr>
              <a:t>Bakanlık  Değerlendirmesi</a:t>
            </a:r>
          </a:p>
          <a:p>
            <a:pPr defTabSz="1828800" eaLnBrk="0">
              <a:spcBef>
                <a:spcPct val="50000"/>
              </a:spcBef>
              <a:defRPr/>
            </a:pPr>
            <a:endParaRPr lang="tr-TR" sz="3000" dirty="0">
              <a:solidFill>
                <a:srgbClr val="D8AE63"/>
              </a:solidFill>
            </a:endParaRPr>
          </a:p>
        </p:txBody>
      </p:sp>
      <p:pic>
        <p:nvPicPr>
          <p:cNvPr id="9" name="Picture 54">
            <a:extLst>
              <a:ext uri="{FF2B5EF4-FFF2-40B4-BE49-F238E27FC236}">
                <a16:creationId xmlns:a16="http://schemas.microsoft.com/office/drawing/2014/main" id="{06CAD7AA-7E38-4751-A7C8-306FDD0D1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8304" y="5328186"/>
            <a:ext cx="2137992" cy="3155708"/>
          </a:xfrm>
          <a:prstGeom prst="rect">
            <a:avLst/>
          </a:prstGeom>
          <a:noFill/>
          <a:ln w="9525">
            <a:solidFill>
              <a:srgbClr val="1F497D"/>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63">
            <a:extLst>
              <a:ext uri="{FF2B5EF4-FFF2-40B4-BE49-F238E27FC236}">
                <a16:creationId xmlns:a16="http://schemas.microsoft.com/office/drawing/2014/main" id="{0870FB3B-E520-44D0-A179-57E23F567FF6}"/>
              </a:ext>
            </a:extLst>
          </p:cNvPr>
          <p:cNvSpPr txBox="1">
            <a:spLocks noChangeArrowheads="1"/>
          </p:cNvSpPr>
          <p:nvPr/>
        </p:nvSpPr>
        <p:spPr bwMode="auto">
          <a:xfrm>
            <a:off x="3830956" y="7806787"/>
            <a:ext cx="3216276" cy="677108"/>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0" rIns="0" bIns="0">
            <a:spAutoFit/>
          </a:bodyPr>
          <a:lstStyle/>
          <a:p>
            <a:pPr defTabSz="1828800" eaLnBrk="0">
              <a:spcBef>
                <a:spcPct val="50000"/>
              </a:spcBef>
              <a:defRPr/>
            </a:pPr>
            <a:r>
              <a:rPr lang="tr-TR" dirty="0">
                <a:solidFill>
                  <a:schemeClr val="bg1"/>
                </a:solidFill>
                <a:latin typeface="Calibri"/>
              </a:rPr>
              <a:t>TURQUALITY® Otomasyon Sistemi</a:t>
            </a:r>
          </a:p>
        </p:txBody>
      </p:sp>
      <p:pic>
        <p:nvPicPr>
          <p:cNvPr id="12" name="Picture 2">
            <a:extLst>
              <a:ext uri="{FF2B5EF4-FFF2-40B4-BE49-F238E27FC236}">
                <a16:creationId xmlns:a16="http://schemas.microsoft.com/office/drawing/2014/main" id="{0375F5D6-2E62-4FD6-8EAF-C9494A0890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3250"/>
          <a:stretch>
            <a:fillRect/>
          </a:stretch>
        </p:blipFill>
        <p:spPr bwMode="auto">
          <a:xfrm>
            <a:off x="17508856" y="5243981"/>
            <a:ext cx="3490328" cy="3239914"/>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6D2F25D3-4F02-4AEF-BC73-EB23C25A58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391" b="4375"/>
          <a:stretch>
            <a:fillRect/>
          </a:stretch>
        </p:blipFill>
        <p:spPr bwMode="auto">
          <a:xfrm>
            <a:off x="3848884" y="5323359"/>
            <a:ext cx="3198348" cy="2150614"/>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04C8BD11-29CA-44AB-AE69-EAE2B7D1F8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5754" y="5244898"/>
            <a:ext cx="2425828" cy="3356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9">
            <a:extLst>
              <a:ext uri="{FF2B5EF4-FFF2-40B4-BE49-F238E27FC236}">
                <a16:creationId xmlns:a16="http://schemas.microsoft.com/office/drawing/2014/main" id="{A761CE97-57FF-4A73-B5C8-6FD47BD53DC0}"/>
              </a:ext>
            </a:extLst>
          </p:cNvPr>
          <p:cNvSpPr>
            <a:spLocks noChangeArrowheads="1"/>
          </p:cNvSpPr>
          <p:nvPr/>
        </p:nvSpPr>
        <p:spPr bwMode="auto">
          <a:xfrm rot="16200000">
            <a:off x="19508744" y="8515316"/>
            <a:ext cx="649464" cy="661440"/>
          </a:xfrm>
          <a:prstGeom prst="leftArrow">
            <a:avLst>
              <a:gd name="adj1" fmla="val 50000"/>
              <a:gd name="adj2" fmla="val 35000"/>
            </a:avLst>
          </a:prstGeom>
          <a:solidFill>
            <a:srgbClr val="3CC1E0"/>
          </a:solidFill>
          <a:ln w="9525">
            <a:noFill/>
            <a:miter lim="800000"/>
            <a:headEnd/>
            <a:tailEnd/>
          </a:ln>
        </p:spPr>
        <p:txBody>
          <a:bodyPr wrap="none" anchor="ctr"/>
          <a:lstStyle/>
          <a:p>
            <a:pPr defTabSz="1828800" eaLnBrk="0" fontAlgn="base">
              <a:spcBef>
                <a:spcPct val="0"/>
              </a:spcBef>
              <a:spcAft>
                <a:spcPct val="0"/>
              </a:spcAft>
              <a:defRPr/>
            </a:pPr>
            <a:endParaRPr lang="tr-TR" sz="3600" dirty="0">
              <a:solidFill>
                <a:srgbClr val="D8AE63"/>
              </a:solidFill>
              <a:latin typeface="Calibri" pitchFamily="34" charset="0"/>
              <a:ea typeface="MS PGothic" pitchFamily="34" charset="-128"/>
            </a:endParaRPr>
          </a:p>
        </p:txBody>
      </p:sp>
      <p:pic>
        <p:nvPicPr>
          <p:cNvPr id="16" name="Picture 2">
            <a:extLst>
              <a:ext uri="{FF2B5EF4-FFF2-40B4-BE49-F238E27FC236}">
                <a16:creationId xmlns:a16="http://schemas.microsoft.com/office/drawing/2014/main" id="{FEBF077E-5A1B-4152-BFF5-E3B774F9FC7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69" b="3676"/>
          <a:stretch>
            <a:fillRect/>
          </a:stretch>
        </p:blipFill>
        <p:spPr bwMode="auto">
          <a:xfrm>
            <a:off x="11117580" y="10350503"/>
            <a:ext cx="2628900" cy="1584326"/>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a16="http://schemas.microsoft.com/office/drawing/2014/main" id="{816FF875-EFF4-4129-A1FE-78301DCDCC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r="-195" b="7187"/>
          <a:stretch>
            <a:fillRect/>
          </a:stretch>
        </p:blipFill>
        <p:spPr bwMode="auto">
          <a:xfrm>
            <a:off x="11908156" y="11074403"/>
            <a:ext cx="2692400" cy="1558926"/>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7">
            <a:extLst>
              <a:ext uri="{FF2B5EF4-FFF2-40B4-BE49-F238E27FC236}">
                <a16:creationId xmlns:a16="http://schemas.microsoft.com/office/drawing/2014/main" id="{A75B55BC-C627-4F4B-97F7-58799163F72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r="391" b="8124"/>
          <a:stretch>
            <a:fillRect/>
          </a:stretch>
        </p:blipFill>
        <p:spPr bwMode="auto">
          <a:xfrm>
            <a:off x="12520602" y="11292358"/>
            <a:ext cx="2555876" cy="147320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9" name="AutoShape 9">
            <a:extLst>
              <a:ext uri="{FF2B5EF4-FFF2-40B4-BE49-F238E27FC236}">
                <a16:creationId xmlns:a16="http://schemas.microsoft.com/office/drawing/2014/main" id="{C3E0D989-AB3A-4449-998E-CEFE822D9E92}"/>
              </a:ext>
            </a:extLst>
          </p:cNvPr>
          <p:cNvSpPr>
            <a:spLocks noChangeArrowheads="1"/>
          </p:cNvSpPr>
          <p:nvPr/>
        </p:nvSpPr>
        <p:spPr bwMode="auto">
          <a:xfrm>
            <a:off x="17277345" y="10730386"/>
            <a:ext cx="765174" cy="762000"/>
          </a:xfrm>
          <a:prstGeom prst="leftArrow">
            <a:avLst>
              <a:gd name="adj1" fmla="val 50000"/>
              <a:gd name="adj2" fmla="val 35000"/>
            </a:avLst>
          </a:prstGeom>
          <a:solidFill>
            <a:srgbClr val="3CC1E0"/>
          </a:solidFill>
          <a:ln w="9525">
            <a:noFill/>
            <a:miter lim="800000"/>
            <a:headEnd/>
            <a:tailEnd/>
          </a:ln>
        </p:spPr>
        <p:txBody>
          <a:bodyPr wrap="none" anchor="ctr"/>
          <a:lstStyle/>
          <a:p>
            <a:pPr defTabSz="1828800" eaLnBrk="0" fontAlgn="base">
              <a:spcBef>
                <a:spcPct val="0"/>
              </a:spcBef>
              <a:spcAft>
                <a:spcPct val="0"/>
              </a:spcAft>
              <a:defRPr/>
            </a:pPr>
            <a:endParaRPr lang="tr-TR" sz="3600" dirty="0">
              <a:solidFill>
                <a:srgbClr val="D8AE63"/>
              </a:solidFill>
              <a:latin typeface="Calibri" pitchFamily="34" charset="0"/>
              <a:ea typeface="MS PGothic" pitchFamily="34" charset="-128"/>
            </a:endParaRPr>
          </a:p>
        </p:txBody>
      </p:sp>
      <p:sp>
        <p:nvSpPr>
          <p:cNvPr id="20" name="AutoShape 8">
            <a:extLst>
              <a:ext uri="{FF2B5EF4-FFF2-40B4-BE49-F238E27FC236}">
                <a16:creationId xmlns:a16="http://schemas.microsoft.com/office/drawing/2014/main" id="{93141D1F-F5B0-44ED-B052-F684CD7C0140}"/>
              </a:ext>
            </a:extLst>
          </p:cNvPr>
          <p:cNvSpPr>
            <a:spLocks noChangeArrowheads="1"/>
          </p:cNvSpPr>
          <p:nvPr/>
        </p:nvSpPr>
        <p:spPr bwMode="auto">
          <a:xfrm>
            <a:off x="6645036" y="3170972"/>
            <a:ext cx="3886200" cy="1730376"/>
          </a:xfrm>
          <a:prstGeom prst="chevron">
            <a:avLst>
              <a:gd name="adj" fmla="val 35872"/>
            </a:avLst>
          </a:prstGeom>
          <a:solidFill>
            <a:srgbClr val="1B2C57"/>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0" bIns="0" anchor="ctr"/>
          <a:lstStyle/>
          <a:p>
            <a:pPr marL="349250" defTabSz="1828800" eaLnBrk="0">
              <a:defRPr/>
            </a:pPr>
            <a:r>
              <a:rPr lang="tr-TR" sz="2400" dirty="0">
                <a:solidFill>
                  <a:srgbClr val="D8AE63"/>
                </a:solidFill>
              </a:rPr>
              <a:t>Ön İnceleme Çalışması</a:t>
            </a:r>
            <a:endParaRPr lang="en-US" sz="2400" dirty="0">
              <a:solidFill>
                <a:srgbClr val="D8AE63"/>
              </a:solidFill>
            </a:endParaRPr>
          </a:p>
        </p:txBody>
      </p:sp>
      <p:sp>
        <p:nvSpPr>
          <p:cNvPr id="21" name="AutoShape 59">
            <a:extLst>
              <a:ext uri="{FF2B5EF4-FFF2-40B4-BE49-F238E27FC236}">
                <a16:creationId xmlns:a16="http://schemas.microsoft.com/office/drawing/2014/main" id="{81AFD5A3-5C4C-4266-9427-339354DD9415}"/>
              </a:ext>
            </a:extLst>
          </p:cNvPr>
          <p:cNvSpPr>
            <a:spLocks noChangeArrowheads="1"/>
          </p:cNvSpPr>
          <p:nvPr/>
        </p:nvSpPr>
        <p:spPr bwMode="auto">
          <a:xfrm>
            <a:off x="17433181" y="3203750"/>
            <a:ext cx="3668180" cy="1717676"/>
          </a:xfrm>
          <a:prstGeom prst="chevron">
            <a:avLst>
              <a:gd name="adj" fmla="val 33413"/>
            </a:avLst>
          </a:prstGeom>
          <a:solidFill>
            <a:srgbClr val="1B2C57"/>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144000" tIns="144000" rIns="144000" bIns="144000" anchor="ctr"/>
          <a:lstStyle/>
          <a:p>
            <a:pPr marL="349250" defTabSz="1828800" eaLnBrk="0" fontAlgn="base">
              <a:spcBef>
                <a:spcPct val="0"/>
              </a:spcBef>
              <a:spcAft>
                <a:spcPct val="0"/>
              </a:spcAft>
              <a:defRPr/>
            </a:pPr>
            <a:r>
              <a:rPr lang="tr-TR" sz="2400" dirty="0">
                <a:solidFill>
                  <a:srgbClr val="D8AE63"/>
                </a:solidFill>
              </a:rPr>
              <a:t>Detaylı Analiz: Markalaşma Yol Haritası </a:t>
            </a:r>
          </a:p>
        </p:txBody>
      </p:sp>
      <p:sp>
        <p:nvSpPr>
          <p:cNvPr id="22" name="AutoShape 62">
            <a:extLst>
              <a:ext uri="{FF2B5EF4-FFF2-40B4-BE49-F238E27FC236}">
                <a16:creationId xmlns:a16="http://schemas.microsoft.com/office/drawing/2014/main" id="{9AC24F80-55BE-438C-83DA-4DA0C5575CF6}"/>
              </a:ext>
            </a:extLst>
          </p:cNvPr>
          <p:cNvSpPr>
            <a:spLocks noChangeArrowheads="1"/>
          </p:cNvSpPr>
          <p:nvPr/>
        </p:nvSpPr>
        <p:spPr bwMode="auto">
          <a:xfrm>
            <a:off x="3351446" y="3168366"/>
            <a:ext cx="3886200" cy="1730376"/>
          </a:xfrm>
          <a:prstGeom prst="chevron">
            <a:avLst>
              <a:gd name="adj" fmla="val 33410"/>
            </a:avLst>
          </a:prstGeom>
          <a:solidFill>
            <a:srgbClr val="1B2C57"/>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144000" tIns="144000" rIns="144000" bIns="144000" anchor="ctr"/>
          <a:lstStyle/>
          <a:p>
            <a:pPr marL="349250" defTabSz="1828800" eaLnBrk="0" fontAlgn="base">
              <a:spcBef>
                <a:spcPct val="0"/>
              </a:spcBef>
              <a:spcAft>
                <a:spcPct val="0"/>
              </a:spcAft>
              <a:defRPr/>
            </a:pPr>
            <a:r>
              <a:rPr lang="tr-TR" sz="2400" dirty="0">
                <a:solidFill>
                  <a:srgbClr val="D8AE63"/>
                </a:solidFill>
              </a:rPr>
              <a:t>Bakanlığa Başvuru </a:t>
            </a:r>
          </a:p>
        </p:txBody>
      </p:sp>
      <p:sp>
        <p:nvSpPr>
          <p:cNvPr id="23" name="AutoShape 40">
            <a:extLst>
              <a:ext uri="{FF2B5EF4-FFF2-40B4-BE49-F238E27FC236}">
                <a16:creationId xmlns:a16="http://schemas.microsoft.com/office/drawing/2014/main" id="{997DDD35-1C40-4B66-BE3E-DD48A1C310C8}"/>
              </a:ext>
            </a:extLst>
          </p:cNvPr>
          <p:cNvSpPr>
            <a:spLocks noChangeArrowheads="1"/>
          </p:cNvSpPr>
          <p:nvPr/>
        </p:nvSpPr>
        <p:spPr bwMode="auto">
          <a:xfrm>
            <a:off x="13176340" y="3203748"/>
            <a:ext cx="4826000" cy="1717676"/>
          </a:xfrm>
          <a:prstGeom prst="chevron">
            <a:avLst>
              <a:gd name="adj" fmla="val 28817"/>
            </a:avLst>
          </a:prstGeom>
          <a:solidFill>
            <a:srgbClr val="1B2C57"/>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144000" tIns="144000" rIns="144000" bIns="144000" anchor="ctr"/>
          <a:lstStyle/>
          <a:p>
            <a:pPr marL="349250" eaLnBrk="0" fontAlgn="base">
              <a:spcBef>
                <a:spcPct val="0"/>
              </a:spcBef>
              <a:spcAft>
                <a:spcPct val="0"/>
              </a:spcAft>
              <a:defRPr/>
            </a:pPr>
            <a:r>
              <a:rPr lang="tr-TR" sz="2400" dirty="0">
                <a:solidFill>
                  <a:srgbClr val="D8AE63"/>
                </a:solidFill>
              </a:rPr>
              <a:t>Gelişim Yol Haritası</a:t>
            </a:r>
          </a:p>
        </p:txBody>
      </p:sp>
      <p:sp>
        <p:nvSpPr>
          <p:cNvPr id="24" name="AutoShape 8">
            <a:extLst>
              <a:ext uri="{FF2B5EF4-FFF2-40B4-BE49-F238E27FC236}">
                <a16:creationId xmlns:a16="http://schemas.microsoft.com/office/drawing/2014/main" id="{A1C20AEC-AE22-4A87-B3B7-71C4AA378CDF}"/>
              </a:ext>
            </a:extLst>
          </p:cNvPr>
          <p:cNvSpPr>
            <a:spLocks noChangeArrowheads="1"/>
          </p:cNvSpPr>
          <p:nvPr/>
        </p:nvSpPr>
        <p:spPr bwMode="auto">
          <a:xfrm>
            <a:off x="9912340" y="3181010"/>
            <a:ext cx="3886200" cy="1730376"/>
          </a:xfrm>
          <a:prstGeom prst="chevron">
            <a:avLst>
              <a:gd name="adj" fmla="val 35872"/>
            </a:avLst>
          </a:prstGeom>
          <a:solidFill>
            <a:srgbClr val="1B2C57"/>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0" tIns="0" rIns="0" bIns="0" anchor="ctr"/>
          <a:lstStyle/>
          <a:p>
            <a:pPr marL="349250" defTabSz="1828800" eaLnBrk="0">
              <a:defRPr/>
            </a:pPr>
            <a:r>
              <a:rPr lang="tr-TR" sz="2400" dirty="0">
                <a:solidFill>
                  <a:srgbClr val="D8AE63"/>
                </a:solidFill>
              </a:rPr>
              <a:t>Destek Başlangıcı</a:t>
            </a:r>
            <a:endParaRPr lang="en-US" sz="2400" dirty="0">
              <a:solidFill>
                <a:srgbClr val="D8AE63"/>
              </a:solidFill>
            </a:endParaRPr>
          </a:p>
        </p:txBody>
      </p:sp>
      <p:sp>
        <p:nvSpPr>
          <p:cNvPr id="27" name="AutoShape 9">
            <a:extLst>
              <a:ext uri="{FF2B5EF4-FFF2-40B4-BE49-F238E27FC236}">
                <a16:creationId xmlns:a16="http://schemas.microsoft.com/office/drawing/2014/main" id="{C3E0D989-AB3A-4449-998E-CEFE822D9E92}"/>
              </a:ext>
            </a:extLst>
          </p:cNvPr>
          <p:cNvSpPr>
            <a:spLocks noChangeArrowheads="1"/>
          </p:cNvSpPr>
          <p:nvPr/>
        </p:nvSpPr>
        <p:spPr bwMode="auto">
          <a:xfrm>
            <a:off x="7599683" y="10693402"/>
            <a:ext cx="765174" cy="762000"/>
          </a:xfrm>
          <a:prstGeom prst="leftArrow">
            <a:avLst>
              <a:gd name="adj1" fmla="val 50000"/>
              <a:gd name="adj2" fmla="val 35000"/>
            </a:avLst>
          </a:prstGeom>
          <a:solidFill>
            <a:srgbClr val="3CC1E0"/>
          </a:solidFill>
          <a:ln w="9525">
            <a:noFill/>
            <a:miter lim="800000"/>
            <a:headEnd/>
            <a:tailEnd/>
          </a:ln>
        </p:spPr>
        <p:txBody>
          <a:bodyPr wrap="none" anchor="ctr"/>
          <a:lstStyle/>
          <a:p>
            <a:pPr defTabSz="1828800" eaLnBrk="0" fontAlgn="base">
              <a:spcBef>
                <a:spcPct val="0"/>
              </a:spcBef>
              <a:spcAft>
                <a:spcPct val="0"/>
              </a:spcAft>
              <a:defRPr/>
            </a:pPr>
            <a:endParaRPr lang="tr-TR" sz="3600" dirty="0">
              <a:solidFill>
                <a:srgbClr val="D8AE63"/>
              </a:solidFill>
              <a:latin typeface="Calibri" pitchFamily="34" charset="0"/>
              <a:ea typeface="MS PGothic" pitchFamily="34" charset="-128"/>
            </a:endParaRPr>
          </a:p>
        </p:txBody>
      </p:sp>
      <p:grpSp>
        <p:nvGrpSpPr>
          <p:cNvPr id="25" name="Shape">
            <a:extLst>
              <a:ext uri="{FF2B5EF4-FFF2-40B4-BE49-F238E27FC236}">
                <a16:creationId xmlns:a16="http://schemas.microsoft.com/office/drawing/2014/main" id="{7CD34634-F300-4B46-AA2E-7FC0D7DF3B34}"/>
              </a:ext>
            </a:extLst>
          </p:cNvPr>
          <p:cNvGrpSpPr/>
          <p:nvPr/>
        </p:nvGrpSpPr>
        <p:grpSpPr>
          <a:xfrm>
            <a:off x="260770" y="-47558"/>
            <a:ext cx="2743813" cy="9523468"/>
            <a:chOff x="0" y="0"/>
            <a:chExt cx="2438012" cy="9523467"/>
          </a:xfrm>
        </p:grpSpPr>
        <p:sp>
          <p:nvSpPr>
            <p:cNvPr id="26" name="Shape">
              <a:extLst>
                <a:ext uri="{FF2B5EF4-FFF2-40B4-BE49-F238E27FC236}">
                  <a16:creationId xmlns:a16="http://schemas.microsoft.com/office/drawing/2014/main" id="{D2F0583F-2A72-4036-BD44-6ECB40C9D69F}"/>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a:extLst>
                <a:ext uri="{FF2B5EF4-FFF2-40B4-BE49-F238E27FC236}">
                  <a16:creationId xmlns:a16="http://schemas.microsoft.com/office/drawing/2014/main" id="{AF0D921C-5C7C-49FF-815C-D484FF79B31A}"/>
                </a:ext>
              </a:extLst>
            </p:cNvPr>
            <p:cNvPicPr>
              <a:picLocks/>
            </p:cNvPicPr>
            <p:nvPr/>
          </p:nvPicPr>
          <p:blipFill>
            <a:blip r:embed="rId9">
              <a:alphaModFix amt="38981"/>
            </a:blip>
            <a:stretch>
              <a:fillRect/>
            </a:stretch>
          </p:blipFill>
          <p:spPr>
            <a:xfrm>
              <a:off x="0" y="0"/>
              <a:ext cx="2438013" cy="9523468"/>
            </a:xfrm>
            <a:prstGeom prst="rect">
              <a:avLst/>
            </a:prstGeom>
            <a:effectLst/>
          </p:spPr>
        </p:pic>
      </p:grpSp>
      <p:pic>
        <p:nvPicPr>
          <p:cNvPr id="30" name="Ticaret Bakanlığı Logo Altın Arma TR.png" descr="Ticaret Bakanlığı Logo Altın Arma TR.png">
            <a:extLst>
              <a:ext uri="{FF2B5EF4-FFF2-40B4-BE49-F238E27FC236}">
                <a16:creationId xmlns:a16="http://schemas.microsoft.com/office/drawing/2014/main" id="{45AB9E6B-2403-45C9-8FB4-EF11727E8991}"/>
              </a:ext>
            </a:extLst>
          </p:cNvPr>
          <p:cNvPicPr>
            <a:picLocks noChangeAspect="1"/>
          </p:cNvPicPr>
          <p:nvPr/>
        </p:nvPicPr>
        <p:blipFill>
          <a:blip r:embed="rId10"/>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sp>
        <p:nvSpPr>
          <p:cNvPr id="31" name="YENİ NESİL İHRACAT DESTEKLERİ…">
            <a:extLst>
              <a:ext uri="{FF2B5EF4-FFF2-40B4-BE49-F238E27FC236}">
                <a16:creationId xmlns:a16="http://schemas.microsoft.com/office/drawing/2014/main" id="{E56177FC-65CB-4185-B370-A724AC3BCA28}"/>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32" name="Shape">
            <a:extLst>
              <a:ext uri="{FF2B5EF4-FFF2-40B4-BE49-F238E27FC236}">
                <a16:creationId xmlns:a16="http://schemas.microsoft.com/office/drawing/2014/main" id="{5934CE63-D4C9-4C99-9A3B-70BD3DA476F1}"/>
              </a:ext>
            </a:extLst>
          </p:cNvPr>
          <p:cNvGrpSpPr/>
          <p:nvPr/>
        </p:nvGrpSpPr>
        <p:grpSpPr>
          <a:xfrm>
            <a:off x="21101362" y="-39495"/>
            <a:ext cx="3021866" cy="9523469"/>
            <a:chOff x="0" y="0"/>
            <a:chExt cx="2438012" cy="9523467"/>
          </a:xfrm>
        </p:grpSpPr>
        <p:sp>
          <p:nvSpPr>
            <p:cNvPr id="33" name="Shape">
              <a:extLst>
                <a:ext uri="{FF2B5EF4-FFF2-40B4-BE49-F238E27FC236}">
                  <a16:creationId xmlns:a16="http://schemas.microsoft.com/office/drawing/2014/main" id="{7E13ACC2-FEFB-4E8F-979D-DC94BA0264C3}"/>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4" name="Shape Shape" descr="Shape Shape">
              <a:extLst>
                <a:ext uri="{FF2B5EF4-FFF2-40B4-BE49-F238E27FC236}">
                  <a16:creationId xmlns:a16="http://schemas.microsoft.com/office/drawing/2014/main" id="{7EC41933-8F47-4925-ACFF-817E4FA239E3}"/>
                </a:ext>
              </a:extLst>
            </p:cNvPr>
            <p:cNvPicPr>
              <a:picLocks/>
            </p:cNvPicPr>
            <p:nvPr/>
          </p:nvPicPr>
          <p:blipFill>
            <a:blip r:embed="rId9">
              <a:alphaModFix amt="38981"/>
            </a:blip>
            <a:stretch>
              <a:fillRect/>
            </a:stretch>
          </p:blipFill>
          <p:spPr>
            <a:xfrm>
              <a:off x="0" y="0"/>
              <a:ext cx="2438013" cy="9523468"/>
            </a:xfrm>
            <a:prstGeom prst="rect">
              <a:avLst/>
            </a:prstGeom>
            <a:effectLst/>
          </p:spPr>
        </p:pic>
      </p:grpSp>
      <p:pic>
        <p:nvPicPr>
          <p:cNvPr id="35" name="Ticaret Bakanlığı Logo Altın Arma TR.png" descr="Ticaret Bakanlığı Logo Altın Arma TR.png">
            <a:extLst>
              <a:ext uri="{FF2B5EF4-FFF2-40B4-BE49-F238E27FC236}">
                <a16:creationId xmlns:a16="http://schemas.microsoft.com/office/drawing/2014/main" id="{706776E3-7330-47C8-A50E-7D09053B4E4C}"/>
              </a:ext>
            </a:extLst>
          </p:cNvPr>
          <p:cNvPicPr>
            <a:picLocks noChangeAspect="1"/>
          </p:cNvPicPr>
          <p:nvPr/>
        </p:nvPicPr>
        <p:blipFill>
          <a:blip r:embed="rId10"/>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36" name="YENİ NESİL İHRACAT DESTEKLERİ…">
            <a:extLst>
              <a:ext uri="{FF2B5EF4-FFF2-40B4-BE49-F238E27FC236}">
                <a16:creationId xmlns:a16="http://schemas.microsoft.com/office/drawing/2014/main" id="{82523450-595D-40ED-9BA2-C9AD44144DE3}"/>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2" name="Group">
            <a:extLst>
              <a:ext uri="{FF2B5EF4-FFF2-40B4-BE49-F238E27FC236}">
                <a16:creationId xmlns:a16="http://schemas.microsoft.com/office/drawing/2014/main" id="{AAADD992-4F93-C896-2A69-900554B9AD74}"/>
              </a:ext>
            </a:extLst>
          </p:cNvPr>
          <p:cNvGrpSpPr/>
          <p:nvPr/>
        </p:nvGrpSpPr>
        <p:grpSpPr>
          <a:xfrm>
            <a:off x="4965454" y="953882"/>
            <a:ext cx="15556672" cy="1394492"/>
            <a:chOff x="-12700" y="-12699"/>
            <a:chExt cx="12192954" cy="1394491"/>
          </a:xfrm>
        </p:grpSpPr>
        <p:grpSp>
          <p:nvGrpSpPr>
            <p:cNvPr id="10" name="Rectangle">
              <a:extLst>
                <a:ext uri="{FF2B5EF4-FFF2-40B4-BE49-F238E27FC236}">
                  <a16:creationId xmlns:a16="http://schemas.microsoft.com/office/drawing/2014/main" id="{A6251891-016C-B25A-997E-C673B65733E4}"/>
                </a:ext>
              </a:extLst>
            </p:cNvPr>
            <p:cNvGrpSpPr/>
            <p:nvPr/>
          </p:nvGrpSpPr>
          <p:grpSpPr>
            <a:xfrm>
              <a:off x="-12700" y="-12700"/>
              <a:ext cx="12192955" cy="1394492"/>
              <a:chOff x="0" y="0"/>
              <a:chExt cx="12192954" cy="1394491"/>
            </a:xfrm>
          </p:grpSpPr>
          <p:sp>
            <p:nvSpPr>
              <p:cNvPr id="38" name="Rectangle">
                <a:extLst>
                  <a:ext uri="{FF2B5EF4-FFF2-40B4-BE49-F238E27FC236}">
                    <a16:creationId xmlns:a16="http://schemas.microsoft.com/office/drawing/2014/main" id="{385C9C05-E342-E06B-DBD7-E42CF66BFDDE}"/>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9" name="Rectangle Rectangle" descr="Rectangle Rectangle">
                <a:extLst>
                  <a:ext uri="{FF2B5EF4-FFF2-40B4-BE49-F238E27FC236}">
                    <a16:creationId xmlns:a16="http://schemas.microsoft.com/office/drawing/2014/main" id="{4F44D780-2D0E-A50B-45CD-87EF0E6D4E3C}"/>
                  </a:ext>
                </a:extLst>
              </p:cNvPr>
              <p:cNvPicPr>
                <a:picLocks/>
              </p:cNvPicPr>
              <p:nvPr/>
            </p:nvPicPr>
            <p:blipFill>
              <a:blip r:embed="rId11"/>
              <a:stretch>
                <a:fillRect/>
              </a:stretch>
            </p:blipFill>
            <p:spPr>
              <a:xfrm>
                <a:off x="0" y="-1"/>
                <a:ext cx="12192955" cy="1394493"/>
              </a:xfrm>
              <a:prstGeom prst="rect">
                <a:avLst/>
              </a:prstGeom>
              <a:effectLst/>
            </p:spPr>
          </p:pic>
        </p:grpSp>
        <p:sp>
          <p:nvSpPr>
            <p:cNvPr id="37" name="Line">
              <a:extLst>
                <a:ext uri="{FF2B5EF4-FFF2-40B4-BE49-F238E27FC236}">
                  <a16:creationId xmlns:a16="http://schemas.microsoft.com/office/drawing/2014/main" id="{7C1AAD74-E3C1-A2F0-EE9D-BFB61EF214F6}"/>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latin typeface="Helvetica Neue"/>
              </a:endParaRPr>
            </a:p>
          </p:txBody>
        </p:sp>
      </p:grpSp>
      <p:sp>
        <p:nvSpPr>
          <p:cNvPr id="40" name="Metin kutusu 39">
            <a:extLst>
              <a:ext uri="{FF2B5EF4-FFF2-40B4-BE49-F238E27FC236}">
                <a16:creationId xmlns:a16="http://schemas.microsoft.com/office/drawing/2014/main" id="{10D5B401-4701-E2B8-C7EF-DBF42E2DA358}"/>
              </a:ext>
            </a:extLst>
          </p:cNvPr>
          <p:cNvSpPr txBox="1"/>
          <p:nvPr/>
        </p:nvSpPr>
        <p:spPr>
          <a:xfrm>
            <a:off x="6236494" y="1032575"/>
            <a:ext cx="12358686"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400" b="1">
                <a:solidFill>
                  <a:srgbClr val="D8AD65"/>
                </a:solidFill>
                <a:latin typeface="Myriad Pro Cond"/>
                <a:ea typeface="Myriad Pro Cond"/>
                <a:cs typeface="Myriad Pro Cond"/>
              </a:defRPr>
            </a:lvl1pPr>
          </a:lstStyle>
          <a:p>
            <a:pPr lvl="1"/>
            <a:r>
              <a:rPr lang="tr-TR" altLang="tr-TR" sz="6000" b="1" dirty="0">
                <a:solidFill>
                  <a:srgbClr val="D8AD65"/>
                </a:solidFill>
                <a:latin typeface="Calibri" panose="020F0502020204030204" pitchFamily="34" charset="0"/>
                <a:cs typeface="Calibri" panose="020F0502020204030204" pitchFamily="34" charset="0"/>
              </a:rPr>
              <a:t>TURQUALITY® / MARKA DESTEĞİ </a:t>
            </a:r>
          </a:p>
        </p:txBody>
      </p:sp>
    </p:spTree>
    <p:extLst>
      <p:ext uri="{BB962C8B-B14F-4D97-AF65-F5344CB8AC3E}">
        <p14:creationId xmlns:p14="http://schemas.microsoft.com/office/powerpoint/2010/main" val="3432505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utoShape 18">
            <a:extLst>
              <a:ext uri="{FF2B5EF4-FFF2-40B4-BE49-F238E27FC236}">
                <a16:creationId xmlns:a16="http://schemas.microsoft.com/office/drawing/2014/main" id="{2B50C85D-99AB-4088-9CA2-9CAE657D6904}"/>
              </a:ext>
            </a:extLst>
          </p:cNvPr>
          <p:cNvSpPr>
            <a:spLocks noChangeArrowheads="1"/>
          </p:cNvSpPr>
          <p:nvPr/>
        </p:nvSpPr>
        <p:spPr bwMode="auto">
          <a:xfrm>
            <a:off x="5772152" y="4697659"/>
            <a:ext cx="2593976" cy="1581150"/>
          </a:xfrm>
          <a:prstGeom prst="curvedDownArrow">
            <a:avLst>
              <a:gd name="adj1" fmla="val 32811"/>
              <a:gd name="adj2" fmla="val 65623"/>
              <a:gd name="adj3" fmla="val 33333"/>
            </a:avLst>
          </a:prstGeom>
          <a:solidFill>
            <a:schemeClr val="bg1"/>
          </a:solidFill>
          <a:ln w="9525">
            <a:solidFill>
              <a:srgbClr val="091D5D"/>
            </a:solidFill>
            <a:miter lim="800000"/>
            <a:headEnd type="none" w="sm" len="sm"/>
            <a:tailEnd type="none" w="med" len="lg"/>
          </a:ln>
        </p:spPr>
        <p:txBody>
          <a:bodyPr wrap="none"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spcBef>
                <a:spcPct val="50000"/>
              </a:spcBef>
            </a:pPr>
            <a:endParaRPr lang="tr-TR" altLang="tr-TR" sz="2400" dirty="0">
              <a:latin typeface="Verdana" panose="020B0604030504040204" pitchFamily="34" charset="0"/>
            </a:endParaRPr>
          </a:p>
        </p:txBody>
      </p:sp>
      <p:sp>
        <p:nvSpPr>
          <p:cNvPr id="49" name="AutoShape 23">
            <a:extLst>
              <a:ext uri="{FF2B5EF4-FFF2-40B4-BE49-F238E27FC236}">
                <a16:creationId xmlns:a16="http://schemas.microsoft.com/office/drawing/2014/main" id="{1E435108-B424-4964-A401-A3F909E1F6F4}"/>
              </a:ext>
            </a:extLst>
          </p:cNvPr>
          <p:cNvSpPr>
            <a:spLocks noChangeAspect="1" noChangeArrowheads="1"/>
          </p:cNvSpPr>
          <p:nvPr/>
        </p:nvSpPr>
        <p:spPr bwMode="auto">
          <a:xfrm rot="10800000">
            <a:off x="9164936" y="5623169"/>
            <a:ext cx="2047876" cy="476250"/>
          </a:xfrm>
          <a:prstGeom prst="triangle">
            <a:avLst>
              <a:gd name="adj" fmla="val 50000"/>
            </a:avLst>
          </a:prstGeom>
          <a:solidFill>
            <a:schemeClr val="bg1"/>
          </a:solidFill>
          <a:ln>
            <a:noFill/>
          </a:ln>
          <a:effectLst>
            <a:outerShdw dist="17961" dir="2700000" algn="ctr" rotWithShape="0">
              <a:srgbClr val="808080"/>
            </a:outerShdw>
          </a:effectLst>
        </p:spPr>
        <p:txBody>
          <a:bodyPr rot="10800000" tIns="182880" bIns="182880"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spcBef>
                <a:spcPct val="50000"/>
              </a:spcBef>
            </a:pPr>
            <a:endParaRPr lang="tr-TR" altLang="tr-TR" sz="2400" dirty="0">
              <a:latin typeface="Verdana" panose="020B0604030504040204" pitchFamily="34" charset="0"/>
            </a:endParaRPr>
          </a:p>
        </p:txBody>
      </p:sp>
      <p:sp>
        <p:nvSpPr>
          <p:cNvPr id="50" name="AutoShape 29">
            <a:extLst>
              <a:ext uri="{FF2B5EF4-FFF2-40B4-BE49-F238E27FC236}">
                <a16:creationId xmlns:a16="http://schemas.microsoft.com/office/drawing/2014/main" id="{6CD6718F-E03A-41C7-B05C-93321C468DAD}"/>
              </a:ext>
            </a:extLst>
          </p:cNvPr>
          <p:cNvSpPr>
            <a:spLocks noChangeAspect="1" noChangeArrowheads="1"/>
          </p:cNvSpPr>
          <p:nvPr/>
        </p:nvSpPr>
        <p:spPr bwMode="auto">
          <a:xfrm>
            <a:off x="8566152" y="7934568"/>
            <a:ext cx="7229476" cy="1336676"/>
          </a:xfrm>
          <a:prstGeom prst="triangle">
            <a:avLst>
              <a:gd name="adj" fmla="val 50000"/>
            </a:avLst>
          </a:prstGeom>
          <a:solidFill>
            <a:schemeClr val="bg1"/>
          </a:solidFill>
          <a:ln>
            <a:noFill/>
          </a:ln>
          <a:effectLst>
            <a:outerShdw dist="17961" dir="2700000" algn="ctr" rotWithShape="0">
              <a:srgbClr val="808080"/>
            </a:outerShdw>
          </a:effectLst>
        </p:spPr>
        <p:txBody>
          <a:bodyPr tIns="182880" bIns="182880"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spcBef>
                <a:spcPct val="50000"/>
              </a:spcBef>
            </a:pPr>
            <a:endParaRPr lang="tr-TR" altLang="tr-TR" sz="2400" dirty="0">
              <a:latin typeface="Verdana" panose="020B0604030504040204" pitchFamily="34" charset="0"/>
            </a:endParaRPr>
          </a:p>
        </p:txBody>
      </p:sp>
      <p:sp>
        <p:nvSpPr>
          <p:cNvPr id="51" name="AutoShape 31">
            <a:extLst>
              <a:ext uri="{FF2B5EF4-FFF2-40B4-BE49-F238E27FC236}">
                <a16:creationId xmlns:a16="http://schemas.microsoft.com/office/drawing/2014/main" id="{6A12F02D-F294-4BBA-8E04-A4A6ECF955E6}"/>
              </a:ext>
            </a:extLst>
          </p:cNvPr>
          <p:cNvSpPr>
            <a:spLocks noChangeAspect="1" noChangeArrowheads="1"/>
          </p:cNvSpPr>
          <p:nvPr/>
        </p:nvSpPr>
        <p:spPr bwMode="auto">
          <a:xfrm rot="10800000">
            <a:off x="13384875" y="5582061"/>
            <a:ext cx="2047874" cy="476250"/>
          </a:xfrm>
          <a:prstGeom prst="triangle">
            <a:avLst>
              <a:gd name="adj" fmla="val 50000"/>
            </a:avLst>
          </a:prstGeom>
          <a:solidFill>
            <a:schemeClr val="bg1"/>
          </a:solidFill>
          <a:ln>
            <a:noFill/>
          </a:ln>
          <a:effectLst>
            <a:outerShdw dist="17961" dir="2700000" algn="ctr" rotWithShape="0">
              <a:srgbClr val="808080"/>
            </a:outerShdw>
          </a:effectLst>
        </p:spPr>
        <p:txBody>
          <a:bodyPr rot="10800000" tIns="182880" bIns="182880"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spcBef>
                <a:spcPct val="50000"/>
              </a:spcBef>
            </a:pPr>
            <a:endParaRPr lang="tr-TR" altLang="tr-TR" sz="2400" dirty="0">
              <a:latin typeface="Verdana" panose="020B0604030504040204" pitchFamily="34" charset="0"/>
            </a:endParaRPr>
          </a:p>
        </p:txBody>
      </p:sp>
      <p:sp>
        <p:nvSpPr>
          <p:cNvPr id="52" name="Rectangle 3">
            <a:extLst>
              <a:ext uri="{FF2B5EF4-FFF2-40B4-BE49-F238E27FC236}">
                <a16:creationId xmlns:a16="http://schemas.microsoft.com/office/drawing/2014/main" id="{3B9AA446-2E5B-41D1-99D2-EE33C7E39DAB}"/>
              </a:ext>
            </a:extLst>
          </p:cNvPr>
          <p:cNvSpPr>
            <a:spLocks noChangeArrowheads="1"/>
          </p:cNvSpPr>
          <p:nvPr/>
        </p:nvSpPr>
        <p:spPr bwMode="auto">
          <a:xfrm>
            <a:off x="10741972" y="6341931"/>
            <a:ext cx="3822700" cy="1222374"/>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1828800" fontAlgn="base">
              <a:spcBef>
                <a:spcPct val="0"/>
              </a:spcBef>
              <a:spcAft>
                <a:spcPct val="0"/>
              </a:spcAft>
              <a:defRPr/>
            </a:pPr>
            <a:r>
              <a:rPr lang="tr-TR" altLang="tr-TR" sz="2800" b="1" dirty="0">
                <a:solidFill>
                  <a:srgbClr val="FFFFFF"/>
                </a:solidFill>
                <a:latin typeface="+mn-lt"/>
              </a:rPr>
              <a:t>MARKA YÖNETİMİ </a:t>
            </a:r>
          </a:p>
          <a:p>
            <a:pPr defTabSz="1828800" fontAlgn="base">
              <a:spcBef>
                <a:spcPct val="0"/>
              </a:spcBef>
              <a:spcAft>
                <a:spcPct val="0"/>
              </a:spcAft>
              <a:defRPr/>
            </a:pPr>
            <a:r>
              <a:rPr lang="tr-TR" altLang="tr-TR" sz="2800" b="1" dirty="0">
                <a:solidFill>
                  <a:srgbClr val="FFFFFF"/>
                </a:solidFill>
                <a:latin typeface="+mn-lt"/>
              </a:rPr>
              <a:t>VE PERFORMANSI</a:t>
            </a:r>
            <a:endParaRPr lang="en-GB" altLang="tr-TR" sz="2800" b="1" dirty="0">
              <a:solidFill>
                <a:srgbClr val="FFFFFF"/>
              </a:solidFill>
              <a:latin typeface="+mn-lt"/>
            </a:endParaRPr>
          </a:p>
        </p:txBody>
      </p:sp>
      <p:sp>
        <p:nvSpPr>
          <p:cNvPr id="53" name="Rectangle 9">
            <a:extLst>
              <a:ext uri="{FF2B5EF4-FFF2-40B4-BE49-F238E27FC236}">
                <a16:creationId xmlns:a16="http://schemas.microsoft.com/office/drawing/2014/main" id="{AF5A28A2-3011-45F3-8B2C-C0B41DB73BDA}"/>
              </a:ext>
            </a:extLst>
          </p:cNvPr>
          <p:cNvSpPr>
            <a:spLocks noChangeArrowheads="1"/>
          </p:cNvSpPr>
          <p:nvPr/>
        </p:nvSpPr>
        <p:spPr bwMode="auto">
          <a:xfrm>
            <a:off x="19306224" y="6278809"/>
            <a:ext cx="3822700" cy="122555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tIns="0" bIns="7200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1828800" fontAlgn="base">
              <a:spcBef>
                <a:spcPct val="0"/>
              </a:spcBef>
              <a:spcAft>
                <a:spcPct val="0"/>
              </a:spcAft>
              <a:defRPr/>
            </a:pPr>
            <a:r>
              <a:rPr lang="tr-TR" altLang="tr-TR" sz="2800" b="1" dirty="0">
                <a:solidFill>
                  <a:srgbClr val="FFFFFF"/>
                </a:solidFill>
                <a:latin typeface="+mn-lt"/>
              </a:rPr>
              <a:t>PAZARLAMA VE SATIŞ YÖNETİMİ</a:t>
            </a:r>
            <a:endParaRPr lang="en-GB" altLang="tr-TR" sz="2800" b="1" dirty="0">
              <a:solidFill>
                <a:srgbClr val="FFFFFF"/>
              </a:solidFill>
              <a:latin typeface="+mn-lt"/>
            </a:endParaRPr>
          </a:p>
        </p:txBody>
      </p:sp>
      <p:sp>
        <p:nvSpPr>
          <p:cNvPr id="54" name="Rectangle 8">
            <a:extLst>
              <a:ext uri="{FF2B5EF4-FFF2-40B4-BE49-F238E27FC236}">
                <a16:creationId xmlns:a16="http://schemas.microsoft.com/office/drawing/2014/main" id="{B9741A4F-5E9A-4347-8A27-EAFA2C00893A}"/>
              </a:ext>
            </a:extLst>
          </p:cNvPr>
          <p:cNvSpPr>
            <a:spLocks noChangeArrowheads="1"/>
          </p:cNvSpPr>
          <p:nvPr/>
        </p:nvSpPr>
        <p:spPr bwMode="auto">
          <a:xfrm>
            <a:off x="6448986" y="6368544"/>
            <a:ext cx="3822700" cy="1222376"/>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1828800" fontAlgn="base">
              <a:spcBef>
                <a:spcPct val="0"/>
              </a:spcBef>
              <a:spcAft>
                <a:spcPct val="0"/>
              </a:spcAft>
              <a:defRPr/>
            </a:pPr>
            <a:r>
              <a:rPr lang="tr-TR" altLang="tr-TR" sz="2800" b="1" dirty="0">
                <a:solidFill>
                  <a:srgbClr val="FFFFFF"/>
                </a:solidFill>
                <a:latin typeface="+mn-lt"/>
              </a:rPr>
              <a:t>TEDARİK ZİNCİRİ</a:t>
            </a:r>
            <a:br>
              <a:rPr lang="tr-TR" altLang="tr-TR" sz="2800" b="1" dirty="0">
                <a:solidFill>
                  <a:srgbClr val="FFFFFF"/>
                </a:solidFill>
                <a:latin typeface="+mn-lt"/>
              </a:rPr>
            </a:br>
            <a:r>
              <a:rPr lang="tr-TR" altLang="tr-TR" sz="2800" b="1" dirty="0">
                <a:solidFill>
                  <a:srgbClr val="FFFFFF"/>
                </a:solidFill>
                <a:latin typeface="+mn-lt"/>
              </a:rPr>
              <a:t>YÖNETİMİ</a:t>
            </a:r>
            <a:endParaRPr lang="en-GB" altLang="tr-TR" sz="2800" b="1" dirty="0">
              <a:solidFill>
                <a:srgbClr val="FFFFFF"/>
              </a:solidFill>
              <a:latin typeface="+mn-lt"/>
            </a:endParaRPr>
          </a:p>
        </p:txBody>
      </p:sp>
      <p:sp>
        <p:nvSpPr>
          <p:cNvPr id="55" name="Rectangle 4">
            <a:extLst>
              <a:ext uri="{FF2B5EF4-FFF2-40B4-BE49-F238E27FC236}">
                <a16:creationId xmlns:a16="http://schemas.microsoft.com/office/drawing/2014/main" id="{E869DAA4-CE2F-45F9-9F44-2EE4A9CCF336}"/>
              </a:ext>
            </a:extLst>
          </p:cNvPr>
          <p:cNvSpPr>
            <a:spLocks noChangeArrowheads="1"/>
          </p:cNvSpPr>
          <p:nvPr/>
        </p:nvSpPr>
        <p:spPr bwMode="auto">
          <a:xfrm>
            <a:off x="15024098" y="6315926"/>
            <a:ext cx="3822700" cy="1222376"/>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1828800" fontAlgn="base">
              <a:spcBef>
                <a:spcPct val="0"/>
              </a:spcBef>
              <a:spcAft>
                <a:spcPct val="0"/>
              </a:spcAft>
              <a:defRPr/>
            </a:pPr>
            <a:r>
              <a:rPr lang="tr-TR" altLang="tr-TR" sz="2800" b="1" dirty="0">
                <a:solidFill>
                  <a:srgbClr val="FFFFFF"/>
                </a:solidFill>
                <a:latin typeface="+mn-lt"/>
              </a:rPr>
              <a:t> YENİ ÜRÜN TASARIMI </a:t>
            </a:r>
          </a:p>
          <a:p>
            <a:pPr defTabSz="1828800" fontAlgn="base">
              <a:spcBef>
                <a:spcPct val="0"/>
              </a:spcBef>
              <a:spcAft>
                <a:spcPct val="0"/>
              </a:spcAft>
              <a:defRPr/>
            </a:pPr>
            <a:r>
              <a:rPr lang="tr-TR" altLang="tr-TR" sz="2800" b="1" dirty="0">
                <a:solidFill>
                  <a:srgbClr val="FFFFFF"/>
                </a:solidFill>
                <a:latin typeface="+mn-lt"/>
              </a:rPr>
              <a:t>VE İNOVASYON</a:t>
            </a:r>
            <a:endParaRPr lang="en-GB" altLang="tr-TR" sz="2800" b="1" dirty="0">
              <a:solidFill>
                <a:srgbClr val="FFFFFF"/>
              </a:solidFill>
              <a:latin typeface="+mn-lt"/>
            </a:endParaRPr>
          </a:p>
        </p:txBody>
      </p:sp>
      <p:sp>
        <p:nvSpPr>
          <p:cNvPr id="56" name="Rectangle 14">
            <a:extLst>
              <a:ext uri="{FF2B5EF4-FFF2-40B4-BE49-F238E27FC236}">
                <a16:creationId xmlns:a16="http://schemas.microsoft.com/office/drawing/2014/main" id="{F8379887-36E0-4C5B-8447-20DB25228725}"/>
              </a:ext>
            </a:extLst>
          </p:cNvPr>
          <p:cNvSpPr>
            <a:spLocks noChangeArrowheads="1"/>
          </p:cNvSpPr>
          <p:nvPr/>
        </p:nvSpPr>
        <p:spPr bwMode="auto">
          <a:xfrm>
            <a:off x="2156000" y="9657083"/>
            <a:ext cx="3822700" cy="1222374"/>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tIns="72000" rIns="0" bIns="0" anchor="ctr" anchorCtr="1"/>
          <a:lstStyle/>
          <a:p>
            <a:pPr defTabSz="1828800" eaLnBrk="0" fontAlgn="base">
              <a:spcBef>
                <a:spcPct val="0"/>
              </a:spcBef>
              <a:spcAft>
                <a:spcPct val="0"/>
              </a:spcAft>
              <a:defRPr/>
            </a:pPr>
            <a:r>
              <a:rPr lang="tr-TR" sz="2800" b="1" dirty="0">
                <a:solidFill>
                  <a:srgbClr val="002060"/>
                </a:solidFill>
              </a:rPr>
              <a:t>STRATEJİ VE KURUMSAL PERFORMANS</a:t>
            </a:r>
            <a:endParaRPr lang="en-GB" sz="2800" b="1" dirty="0">
              <a:solidFill>
                <a:srgbClr val="002060"/>
              </a:solidFill>
            </a:endParaRPr>
          </a:p>
        </p:txBody>
      </p:sp>
      <p:sp>
        <p:nvSpPr>
          <p:cNvPr id="57" name="Rectangle 15">
            <a:extLst>
              <a:ext uri="{FF2B5EF4-FFF2-40B4-BE49-F238E27FC236}">
                <a16:creationId xmlns:a16="http://schemas.microsoft.com/office/drawing/2014/main" id="{F6C9027C-1AB2-4F53-BD8A-7B2D0DC966A1}"/>
              </a:ext>
            </a:extLst>
          </p:cNvPr>
          <p:cNvSpPr>
            <a:spLocks noChangeArrowheads="1"/>
          </p:cNvSpPr>
          <p:nvPr/>
        </p:nvSpPr>
        <p:spPr bwMode="auto">
          <a:xfrm>
            <a:off x="6448986" y="9601125"/>
            <a:ext cx="3822700" cy="122555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tIns="182880" bIns="182880" anchor="ctr" anchorCtr="1"/>
          <a:lstStyle/>
          <a:p>
            <a:pPr defTabSz="1828800" eaLnBrk="0" fontAlgn="base">
              <a:spcBef>
                <a:spcPct val="0"/>
              </a:spcBef>
              <a:spcAft>
                <a:spcPct val="0"/>
              </a:spcAft>
              <a:defRPr/>
            </a:pPr>
            <a:r>
              <a:rPr lang="tr-TR" sz="2800" b="1" dirty="0">
                <a:solidFill>
                  <a:srgbClr val="002060"/>
                </a:solidFill>
              </a:rPr>
              <a:t>İNSAN</a:t>
            </a:r>
          </a:p>
          <a:p>
            <a:pPr defTabSz="1828800" eaLnBrk="0" fontAlgn="base">
              <a:spcBef>
                <a:spcPct val="0"/>
              </a:spcBef>
              <a:spcAft>
                <a:spcPct val="0"/>
              </a:spcAft>
              <a:defRPr/>
            </a:pPr>
            <a:r>
              <a:rPr lang="tr-TR" sz="2800" b="1" dirty="0">
                <a:solidFill>
                  <a:srgbClr val="002060"/>
                </a:solidFill>
              </a:rPr>
              <a:t>KAYNAKLARI</a:t>
            </a:r>
            <a:endParaRPr lang="en-GB" sz="2800" b="1" dirty="0">
              <a:solidFill>
                <a:srgbClr val="002060"/>
              </a:solidFill>
            </a:endParaRPr>
          </a:p>
        </p:txBody>
      </p:sp>
      <p:sp>
        <p:nvSpPr>
          <p:cNvPr id="58" name="Rectangle 16">
            <a:extLst>
              <a:ext uri="{FF2B5EF4-FFF2-40B4-BE49-F238E27FC236}">
                <a16:creationId xmlns:a16="http://schemas.microsoft.com/office/drawing/2014/main" id="{D55A0E49-8F48-457A-A1D3-FA9EAC405000}"/>
              </a:ext>
            </a:extLst>
          </p:cNvPr>
          <p:cNvSpPr>
            <a:spLocks noChangeArrowheads="1"/>
          </p:cNvSpPr>
          <p:nvPr/>
        </p:nvSpPr>
        <p:spPr bwMode="auto">
          <a:xfrm>
            <a:off x="10741972" y="9607206"/>
            <a:ext cx="3822700" cy="1222376"/>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tIns="182880" bIns="182880" anchor="ctr" anchorCtr="1"/>
          <a:lstStyle/>
          <a:p>
            <a:pPr defTabSz="1828800" eaLnBrk="0" fontAlgn="base">
              <a:spcBef>
                <a:spcPct val="0"/>
              </a:spcBef>
              <a:spcAft>
                <a:spcPct val="0"/>
              </a:spcAft>
              <a:defRPr/>
            </a:pPr>
            <a:r>
              <a:rPr lang="tr-TR" sz="2800" b="1" dirty="0">
                <a:solidFill>
                  <a:srgbClr val="002060"/>
                </a:solidFill>
              </a:rPr>
              <a:t>YÖNETİŞİM</a:t>
            </a:r>
            <a:endParaRPr lang="en-GB" sz="2800" b="1" dirty="0">
              <a:solidFill>
                <a:srgbClr val="002060"/>
              </a:solidFill>
            </a:endParaRPr>
          </a:p>
        </p:txBody>
      </p:sp>
      <p:sp>
        <p:nvSpPr>
          <p:cNvPr id="59" name="Rectangle 17">
            <a:extLst>
              <a:ext uri="{FF2B5EF4-FFF2-40B4-BE49-F238E27FC236}">
                <a16:creationId xmlns:a16="http://schemas.microsoft.com/office/drawing/2014/main" id="{880B6A9E-8C55-4883-8C83-A1FC37C43C35}"/>
              </a:ext>
            </a:extLst>
          </p:cNvPr>
          <p:cNvSpPr>
            <a:spLocks noChangeArrowheads="1"/>
          </p:cNvSpPr>
          <p:nvPr/>
        </p:nvSpPr>
        <p:spPr bwMode="auto">
          <a:xfrm>
            <a:off x="15024098" y="9601124"/>
            <a:ext cx="3822700" cy="1222376"/>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tIns="182880" bIns="182880" anchor="ctr" anchorCtr="1"/>
          <a:lstStyle/>
          <a:p>
            <a:pPr defTabSz="1828800" eaLnBrk="0" fontAlgn="base">
              <a:spcBef>
                <a:spcPct val="0"/>
              </a:spcBef>
              <a:spcAft>
                <a:spcPct val="0"/>
              </a:spcAft>
              <a:defRPr/>
            </a:pPr>
            <a:r>
              <a:rPr lang="tr-TR" sz="2800" b="1" dirty="0">
                <a:solidFill>
                  <a:srgbClr val="002060"/>
                </a:solidFill>
              </a:rPr>
              <a:t>BİLGİ </a:t>
            </a:r>
            <a:br>
              <a:rPr lang="tr-TR" sz="2800" b="1" dirty="0">
                <a:solidFill>
                  <a:srgbClr val="002060"/>
                </a:solidFill>
              </a:rPr>
            </a:br>
            <a:r>
              <a:rPr lang="tr-TR" sz="2800" b="1" dirty="0">
                <a:solidFill>
                  <a:srgbClr val="002060"/>
                </a:solidFill>
              </a:rPr>
              <a:t>TEKNOLOJİLERİ</a:t>
            </a:r>
            <a:endParaRPr lang="en-GB" sz="2800" b="1" dirty="0">
              <a:solidFill>
                <a:srgbClr val="002060"/>
              </a:solidFill>
            </a:endParaRPr>
          </a:p>
        </p:txBody>
      </p:sp>
      <p:sp>
        <p:nvSpPr>
          <p:cNvPr id="60" name="Rectangle 11">
            <a:extLst>
              <a:ext uri="{FF2B5EF4-FFF2-40B4-BE49-F238E27FC236}">
                <a16:creationId xmlns:a16="http://schemas.microsoft.com/office/drawing/2014/main" id="{37CF917E-C8E3-40C8-A0DA-D60CB577CCF9}"/>
              </a:ext>
            </a:extLst>
          </p:cNvPr>
          <p:cNvSpPr>
            <a:spLocks noChangeArrowheads="1"/>
          </p:cNvSpPr>
          <p:nvPr/>
        </p:nvSpPr>
        <p:spPr bwMode="auto">
          <a:xfrm>
            <a:off x="8113882" y="4149065"/>
            <a:ext cx="4067008" cy="1222374"/>
          </a:xfrm>
          <a:prstGeom prst="rect">
            <a:avLst/>
          </a:prstGeom>
          <a:solidFill>
            <a:srgbClr val="1B2C57"/>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1828800" fontAlgn="base">
              <a:spcBef>
                <a:spcPct val="0"/>
              </a:spcBef>
              <a:spcAft>
                <a:spcPct val="0"/>
              </a:spcAft>
              <a:defRPr/>
            </a:pPr>
            <a:r>
              <a:rPr lang="tr-TR" altLang="tr-TR" sz="2400" b="1" dirty="0">
                <a:solidFill>
                  <a:srgbClr val="D8AE63"/>
                </a:solidFill>
                <a:latin typeface="+mn-lt"/>
              </a:rPr>
              <a:t>FİNANSAL PERFORMANS</a:t>
            </a:r>
            <a:endParaRPr lang="en-GB" altLang="tr-TR" sz="2400" b="1" dirty="0">
              <a:solidFill>
                <a:srgbClr val="D8AE63"/>
              </a:solidFill>
              <a:latin typeface="+mn-lt"/>
            </a:endParaRPr>
          </a:p>
        </p:txBody>
      </p:sp>
      <p:sp>
        <p:nvSpPr>
          <p:cNvPr id="61" name="Rectangle 27">
            <a:extLst>
              <a:ext uri="{FF2B5EF4-FFF2-40B4-BE49-F238E27FC236}">
                <a16:creationId xmlns:a16="http://schemas.microsoft.com/office/drawing/2014/main" id="{30963817-1838-406F-8806-F0A3D1BDC83E}"/>
              </a:ext>
            </a:extLst>
          </p:cNvPr>
          <p:cNvSpPr>
            <a:spLocks noChangeArrowheads="1"/>
          </p:cNvSpPr>
          <p:nvPr/>
        </p:nvSpPr>
        <p:spPr bwMode="auto">
          <a:xfrm>
            <a:off x="12509498" y="4146797"/>
            <a:ext cx="3997828" cy="1225550"/>
          </a:xfrm>
          <a:prstGeom prst="rect">
            <a:avLst/>
          </a:prstGeom>
          <a:solidFill>
            <a:srgbClr val="1B2C57"/>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tr-TR" altLang="tr-TR" sz="2400" b="1" dirty="0">
                <a:solidFill>
                  <a:srgbClr val="D8AE63"/>
                </a:solidFill>
                <a:latin typeface="+mn-lt"/>
              </a:rPr>
              <a:t>MARKA PERFORMANSI</a:t>
            </a:r>
            <a:endParaRPr lang="en-GB" altLang="tr-TR" sz="2400" b="1" dirty="0">
              <a:solidFill>
                <a:srgbClr val="D8AE63"/>
              </a:solidFill>
              <a:latin typeface="+mn-lt"/>
            </a:endParaRPr>
          </a:p>
        </p:txBody>
      </p:sp>
      <p:sp>
        <p:nvSpPr>
          <p:cNvPr id="62" name="AutoShape 18">
            <a:extLst>
              <a:ext uri="{FF2B5EF4-FFF2-40B4-BE49-F238E27FC236}">
                <a16:creationId xmlns:a16="http://schemas.microsoft.com/office/drawing/2014/main" id="{FD4E66A1-5488-417A-994E-29D71B260FB4}"/>
              </a:ext>
            </a:extLst>
          </p:cNvPr>
          <p:cNvSpPr>
            <a:spLocks noChangeArrowheads="1"/>
          </p:cNvSpPr>
          <p:nvPr/>
        </p:nvSpPr>
        <p:spPr bwMode="auto">
          <a:xfrm flipH="1">
            <a:off x="16833846" y="4605969"/>
            <a:ext cx="2593976" cy="1581150"/>
          </a:xfrm>
          <a:prstGeom prst="curvedDownArrow">
            <a:avLst>
              <a:gd name="adj1" fmla="val 32811"/>
              <a:gd name="adj2" fmla="val 65623"/>
              <a:gd name="adj3" fmla="val 33333"/>
            </a:avLst>
          </a:prstGeom>
          <a:solidFill>
            <a:schemeClr val="bg1"/>
          </a:solidFill>
          <a:ln w="9525">
            <a:solidFill>
              <a:srgbClr val="091D5D"/>
            </a:solidFill>
            <a:miter lim="800000"/>
            <a:headEnd type="none" w="sm" len="sm"/>
            <a:tailEnd type="none" w="med" len="lg"/>
          </a:ln>
        </p:spPr>
        <p:txBody>
          <a:bodyPr wrap="none" anchor="ctr"/>
          <a:lstStyle>
            <a:lvl1pPr>
              <a:defRPr sz="1200">
                <a:solidFill>
                  <a:schemeClr val="tx1"/>
                </a:solidFill>
                <a:latin typeface="Arial" panose="020B0604020202020204" pitchFamily="34" charset="0"/>
                <a:cs typeface="Arial" panose="020B0604020202020204" pitchFamily="34" charset="0"/>
              </a:defRPr>
            </a:lvl1pPr>
            <a:lvl2pPr marL="742950" indent="-285750">
              <a:defRPr sz="1200">
                <a:solidFill>
                  <a:schemeClr val="tx1"/>
                </a:solidFill>
                <a:latin typeface="Arial" panose="020B0604020202020204" pitchFamily="34" charset="0"/>
                <a:cs typeface="Arial" panose="020B0604020202020204" pitchFamily="34" charset="0"/>
              </a:defRPr>
            </a:lvl2pPr>
            <a:lvl3pPr marL="1143000" indent="-228600">
              <a:defRPr sz="1200">
                <a:solidFill>
                  <a:schemeClr val="tx1"/>
                </a:solidFill>
                <a:latin typeface="Arial" panose="020B0604020202020204" pitchFamily="34" charset="0"/>
                <a:cs typeface="Arial" panose="020B0604020202020204" pitchFamily="34" charset="0"/>
              </a:defRPr>
            </a:lvl3pPr>
            <a:lvl4pPr marL="1600200" indent="-228600">
              <a:defRPr sz="1200">
                <a:solidFill>
                  <a:schemeClr val="tx1"/>
                </a:solidFill>
                <a:latin typeface="Arial" panose="020B0604020202020204" pitchFamily="34" charset="0"/>
                <a:cs typeface="Arial" panose="020B0604020202020204" pitchFamily="34" charset="0"/>
              </a:defRPr>
            </a:lvl4pPr>
            <a:lvl5pPr marL="2057400" indent="-22860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a:spcBef>
                <a:spcPct val="50000"/>
              </a:spcBef>
            </a:pPr>
            <a:endParaRPr lang="tr-TR" altLang="tr-TR" sz="2400" dirty="0">
              <a:latin typeface="Verdana" panose="020B0604030504040204" pitchFamily="34" charset="0"/>
            </a:endParaRPr>
          </a:p>
        </p:txBody>
      </p:sp>
      <p:sp>
        <p:nvSpPr>
          <p:cNvPr id="65" name="Dikdörtgen 64">
            <a:extLst>
              <a:ext uri="{FF2B5EF4-FFF2-40B4-BE49-F238E27FC236}">
                <a16:creationId xmlns:a16="http://schemas.microsoft.com/office/drawing/2014/main" id="{0617843D-4E1A-4F5B-A397-E9961F83E244}"/>
              </a:ext>
            </a:extLst>
          </p:cNvPr>
          <p:cNvSpPr/>
          <p:nvPr/>
        </p:nvSpPr>
        <p:spPr>
          <a:xfrm>
            <a:off x="-179477" y="5517913"/>
            <a:ext cx="6484468" cy="707886"/>
          </a:xfrm>
          <a:prstGeom prst="rect">
            <a:avLst/>
          </a:prstGeom>
        </p:spPr>
        <p:txBody>
          <a:bodyPr wrap="none">
            <a:spAutoFit/>
          </a:bodyPr>
          <a:lstStyle/>
          <a:p>
            <a:pPr lvl="0" eaLnBrk="0" fontAlgn="base" hangingPunct="0">
              <a:spcBef>
                <a:spcPct val="0"/>
              </a:spcBef>
              <a:spcAft>
                <a:spcPct val="0"/>
              </a:spcAft>
              <a:defRPr/>
            </a:pPr>
            <a:r>
              <a:rPr lang="tr-TR" sz="4000" b="1" dirty="0">
                <a:solidFill>
                  <a:srgbClr val="D8AE63"/>
                </a:solidFill>
              </a:rPr>
              <a:t>Firmanın Ana Yetkinlikleri</a:t>
            </a:r>
          </a:p>
        </p:txBody>
      </p:sp>
      <p:sp>
        <p:nvSpPr>
          <p:cNvPr id="66" name="Dikdörtgen 65">
            <a:extLst>
              <a:ext uri="{FF2B5EF4-FFF2-40B4-BE49-F238E27FC236}">
                <a16:creationId xmlns:a16="http://schemas.microsoft.com/office/drawing/2014/main" id="{CD816D92-072D-4693-BD9C-A00729F7846B}"/>
              </a:ext>
            </a:extLst>
          </p:cNvPr>
          <p:cNvSpPr/>
          <p:nvPr/>
        </p:nvSpPr>
        <p:spPr>
          <a:xfrm>
            <a:off x="9151874" y="3202357"/>
            <a:ext cx="6058070" cy="646331"/>
          </a:xfrm>
          <a:prstGeom prst="rect">
            <a:avLst/>
          </a:prstGeom>
        </p:spPr>
        <p:txBody>
          <a:bodyPr wrap="none">
            <a:spAutoFit/>
          </a:bodyPr>
          <a:lstStyle/>
          <a:p>
            <a:pPr lvl="0" defTabSz="1828800" eaLnBrk="0" fontAlgn="base">
              <a:spcBef>
                <a:spcPct val="0"/>
              </a:spcBef>
              <a:spcAft>
                <a:spcPct val="0"/>
              </a:spcAft>
              <a:defRPr/>
            </a:pPr>
            <a:r>
              <a:rPr lang="tr-TR" sz="3600" b="1" dirty="0">
                <a:solidFill>
                  <a:srgbClr val="D8AE63"/>
                </a:solidFill>
              </a:rPr>
              <a:t>ÖN İNCELEME ÇALIŞMASI</a:t>
            </a:r>
          </a:p>
        </p:txBody>
      </p:sp>
      <p:sp>
        <p:nvSpPr>
          <p:cNvPr id="67" name="Dikdörtgen 66">
            <a:extLst>
              <a:ext uri="{FF2B5EF4-FFF2-40B4-BE49-F238E27FC236}">
                <a16:creationId xmlns:a16="http://schemas.microsoft.com/office/drawing/2014/main" id="{A7FD0FBD-CDEB-4643-955E-96C2E4325560}"/>
              </a:ext>
            </a:extLst>
          </p:cNvPr>
          <p:cNvSpPr/>
          <p:nvPr/>
        </p:nvSpPr>
        <p:spPr>
          <a:xfrm>
            <a:off x="-91311" y="8866509"/>
            <a:ext cx="5343129" cy="707886"/>
          </a:xfrm>
          <a:prstGeom prst="rect">
            <a:avLst/>
          </a:prstGeom>
        </p:spPr>
        <p:txBody>
          <a:bodyPr wrap="none">
            <a:spAutoFit/>
          </a:bodyPr>
          <a:lstStyle/>
          <a:p>
            <a:pPr lvl="0" algn="ctr" eaLnBrk="0" fontAlgn="base" hangingPunct="0">
              <a:spcBef>
                <a:spcPct val="0"/>
              </a:spcBef>
              <a:spcAft>
                <a:spcPct val="0"/>
              </a:spcAft>
              <a:defRPr/>
            </a:pPr>
            <a:r>
              <a:rPr lang="tr-TR" sz="4000" b="1" dirty="0">
                <a:solidFill>
                  <a:srgbClr val="D8AE63"/>
                </a:solidFill>
              </a:rPr>
              <a:t>Destek Fonksiyonları</a:t>
            </a:r>
          </a:p>
        </p:txBody>
      </p:sp>
      <p:sp>
        <p:nvSpPr>
          <p:cNvPr id="69" name="Text Box 52">
            <a:extLst>
              <a:ext uri="{FF2B5EF4-FFF2-40B4-BE49-F238E27FC236}">
                <a16:creationId xmlns:a16="http://schemas.microsoft.com/office/drawing/2014/main" id="{3374A51F-280A-48DD-8E64-74C7829FED8B}"/>
              </a:ext>
            </a:extLst>
          </p:cNvPr>
          <p:cNvSpPr txBox="1">
            <a:spLocks noChangeArrowheads="1"/>
          </p:cNvSpPr>
          <p:nvPr/>
        </p:nvSpPr>
        <p:spPr bwMode="auto">
          <a:xfrm>
            <a:off x="9891534" y="11386661"/>
            <a:ext cx="4578712" cy="2308324"/>
          </a:xfrm>
          <a:prstGeom prst="rect">
            <a:avLst/>
          </a:prstGeom>
          <a:solidFill>
            <a:srgbClr val="1B2C57"/>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0" rIns="0" bIns="0">
            <a:spAutoFit/>
          </a:bodyPr>
          <a:lstStyle/>
          <a:p>
            <a:pPr lvl="0" algn="ctr" eaLnBrk="0" hangingPunct="0">
              <a:spcBef>
                <a:spcPct val="50000"/>
              </a:spcBef>
              <a:defRPr/>
            </a:pPr>
            <a:endParaRPr lang="tr-TR" sz="3000" b="1" dirty="0">
              <a:solidFill>
                <a:srgbClr val="D8AE63"/>
              </a:solidFill>
            </a:endParaRPr>
          </a:p>
          <a:p>
            <a:pPr lvl="0" algn="ctr" eaLnBrk="0" hangingPunct="0">
              <a:spcBef>
                <a:spcPct val="50000"/>
              </a:spcBef>
              <a:defRPr/>
            </a:pPr>
            <a:r>
              <a:rPr lang="tr-TR" sz="3000" b="1" dirty="0">
                <a:solidFill>
                  <a:srgbClr val="D8AE63"/>
                </a:solidFill>
              </a:rPr>
              <a:t>DEĞERLENDİRME SONUCU</a:t>
            </a:r>
          </a:p>
          <a:p>
            <a:pPr defTabSz="1828800" eaLnBrk="0">
              <a:spcBef>
                <a:spcPct val="50000"/>
              </a:spcBef>
              <a:defRPr/>
            </a:pPr>
            <a:endParaRPr lang="tr-TR" sz="3000" dirty="0">
              <a:solidFill>
                <a:srgbClr val="D8AE63"/>
              </a:solidFill>
            </a:endParaRPr>
          </a:p>
        </p:txBody>
      </p:sp>
      <p:sp>
        <p:nvSpPr>
          <p:cNvPr id="70" name="Rectangle 17">
            <a:extLst>
              <a:ext uri="{FF2B5EF4-FFF2-40B4-BE49-F238E27FC236}">
                <a16:creationId xmlns:a16="http://schemas.microsoft.com/office/drawing/2014/main" id="{880B6A9E-8C55-4883-8C83-A1FC37C43C35}"/>
              </a:ext>
            </a:extLst>
          </p:cNvPr>
          <p:cNvSpPr>
            <a:spLocks noChangeArrowheads="1"/>
          </p:cNvSpPr>
          <p:nvPr/>
        </p:nvSpPr>
        <p:spPr bwMode="auto">
          <a:xfrm>
            <a:off x="19306224" y="9601124"/>
            <a:ext cx="3822700" cy="1222376"/>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tIns="182880" bIns="182880" anchor="ctr" anchorCtr="1"/>
          <a:lstStyle/>
          <a:p>
            <a:pPr defTabSz="1828800" eaLnBrk="0" fontAlgn="base">
              <a:spcBef>
                <a:spcPct val="0"/>
              </a:spcBef>
              <a:spcAft>
                <a:spcPct val="0"/>
              </a:spcAft>
              <a:defRPr/>
            </a:pPr>
            <a:r>
              <a:rPr lang="tr-TR" sz="2800" b="1" dirty="0">
                <a:solidFill>
                  <a:srgbClr val="002060"/>
                </a:solidFill>
              </a:rPr>
              <a:t>DİJİTALLEŞME</a:t>
            </a:r>
            <a:endParaRPr lang="en-GB" sz="2800" b="1" dirty="0">
              <a:solidFill>
                <a:srgbClr val="002060"/>
              </a:solidFill>
            </a:endParaRPr>
          </a:p>
        </p:txBody>
      </p:sp>
      <p:sp>
        <p:nvSpPr>
          <p:cNvPr id="71" name="Rectangle 8">
            <a:extLst>
              <a:ext uri="{FF2B5EF4-FFF2-40B4-BE49-F238E27FC236}">
                <a16:creationId xmlns:a16="http://schemas.microsoft.com/office/drawing/2014/main" id="{B9741A4F-5E9A-4347-8A27-EAFA2C00893A}"/>
              </a:ext>
            </a:extLst>
          </p:cNvPr>
          <p:cNvSpPr>
            <a:spLocks noChangeArrowheads="1"/>
          </p:cNvSpPr>
          <p:nvPr/>
        </p:nvSpPr>
        <p:spPr bwMode="auto">
          <a:xfrm>
            <a:off x="2156000" y="6406282"/>
            <a:ext cx="3822700" cy="1222376"/>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1828800" fontAlgn="base">
              <a:spcBef>
                <a:spcPct val="0"/>
              </a:spcBef>
              <a:spcAft>
                <a:spcPct val="0"/>
              </a:spcAft>
              <a:defRPr/>
            </a:pPr>
            <a:r>
              <a:rPr lang="tr-TR" altLang="tr-TR" sz="2800" b="1" dirty="0">
                <a:solidFill>
                  <a:srgbClr val="FFFFFF"/>
                </a:solidFill>
                <a:latin typeface="+mn-lt"/>
              </a:rPr>
              <a:t>FİNANS</a:t>
            </a:r>
            <a:endParaRPr lang="en-GB" altLang="tr-TR" sz="2800" b="1" dirty="0">
              <a:solidFill>
                <a:srgbClr val="FFFFFF"/>
              </a:solidFill>
              <a:latin typeface="+mn-lt"/>
            </a:endParaRPr>
          </a:p>
        </p:txBody>
      </p:sp>
      <p:grpSp>
        <p:nvGrpSpPr>
          <p:cNvPr id="3" name="Group">
            <a:extLst>
              <a:ext uri="{FF2B5EF4-FFF2-40B4-BE49-F238E27FC236}">
                <a16:creationId xmlns:a16="http://schemas.microsoft.com/office/drawing/2014/main" id="{947F1B9C-4AF8-38E1-F43A-4AA13962FB7D}"/>
              </a:ext>
            </a:extLst>
          </p:cNvPr>
          <p:cNvGrpSpPr/>
          <p:nvPr/>
        </p:nvGrpSpPr>
        <p:grpSpPr>
          <a:xfrm>
            <a:off x="4965454" y="953882"/>
            <a:ext cx="15556672" cy="1394492"/>
            <a:chOff x="-12700" y="-12699"/>
            <a:chExt cx="12192954" cy="1394491"/>
          </a:xfrm>
        </p:grpSpPr>
        <p:grpSp>
          <p:nvGrpSpPr>
            <p:cNvPr id="4" name="Rectangle">
              <a:extLst>
                <a:ext uri="{FF2B5EF4-FFF2-40B4-BE49-F238E27FC236}">
                  <a16:creationId xmlns:a16="http://schemas.microsoft.com/office/drawing/2014/main" id="{0EED995B-D4F7-CDC6-56D8-44C28E32BCC9}"/>
                </a:ext>
              </a:extLst>
            </p:cNvPr>
            <p:cNvGrpSpPr/>
            <p:nvPr/>
          </p:nvGrpSpPr>
          <p:grpSpPr>
            <a:xfrm>
              <a:off x="-12700" y="-12700"/>
              <a:ext cx="12192955" cy="1394492"/>
              <a:chOff x="0" y="0"/>
              <a:chExt cx="12192954" cy="1394491"/>
            </a:xfrm>
          </p:grpSpPr>
          <p:sp>
            <p:nvSpPr>
              <p:cNvPr id="6" name="Rectangle">
                <a:extLst>
                  <a:ext uri="{FF2B5EF4-FFF2-40B4-BE49-F238E27FC236}">
                    <a16:creationId xmlns:a16="http://schemas.microsoft.com/office/drawing/2014/main" id="{4545C42C-CBBE-1AC2-58FD-AB5090F98D0B}"/>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7" name="Rectangle Rectangle" descr="Rectangle Rectangle">
                <a:extLst>
                  <a:ext uri="{FF2B5EF4-FFF2-40B4-BE49-F238E27FC236}">
                    <a16:creationId xmlns:a16="http://schemas.microsoft.com/office/drawing/2014/main" id="{828EF86E-6AC6-A590-A6DD-F1C284F980C2}"/>
                  </a:ext>
                </a:extLst>
              </p:cNvPr>
              <p:cNvPicPr>
                <a:picLocks/>
              </p:cNvPicPr>
              <p:nvPr/>
            </p:nvPicPr>
            <p:blipFill>
              <a:blip r:embed="rId2"/>
              <a:stretch>
                <a:fillRect/>
              </a:stretch>
            </p:blipFill>
            <p:spPr>
              <a:xfrm>
                <a:off x="0" y="-1"/>
                <a:ext cx="12192955" cy="1394493"/>
              </a:xfrm>
              <a:prstGeom prst="rect">
                <a:avLst/>
              </a:prstGeom>
              <a:effectLst/>
            </p:spPr>
          </p:pic>
        </p:grpSp>
        <p:sp>
          <p:nvSpPr>
            <p:cNvPr id="5" name="Line">
              <a:extLst>
                <a:ext uri="{FF2B5EF4-FFF2-40B4-BE49-F238E27FC236}">
                  <a16:creationId xmlns:a16="http://schemas.microsoft.com/office/drawing/2014/main" id="{7E3A1B93-E544-AAB2-9282-BD93014BC155}"/>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latin typeface="Helvetica Neue"/>
              </a:endParaRPr>
            </a:p>
          </p:txBody>
        </p:sp>
      </p:grpSp>
      <p:sp>
        <p:nvSpPr>
          <p:cNvPr id="8" name="Metin kutusu 7">
            <a:extLst>
              <a:ext uri="{FF2B5EF4-FFF2-40B4-BE49-F238E27FC236}">
                <a16:creationId xmlns:a16="http://schemas.microsoft.com/office/drawing/2014/main" id="{806319A5-F79C-6DE8-A130-2B48D5D1F35A}"/>
              </a:ext>
            </a:extLst>
          </p:cNvPr>
          <p:cNvSpPr txBox="1"/>
          <p:nvPr/>
        </p:nvSpPr>
        <p:spPr>
          <a:xfrm>
            <a:off x="6236494" y="1032575"/>
            <a:ext cx="12358686"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400" b="1">
                <a:solidFill>
                  <a:srgbClr val="D8AD65"/>
                </a:solidFill>
                <a:latin typeface="Myriad Pro Cond"/>
                <a:ea typeface="Myriad Pro Cond"/>
                <a:cs typeface="Myriad Pro Cond"/>
              </a:defRPr>
            </a:lvl1pPr>
          </a:lstStyle>
          <a:p>
            <a:pPr lvl="1"/>
            <a:r>
              <a:rPr lang="tr-TR" altLang="tr-TR" sz="6000" b="1" dirty="0">
                <a:solidFill>
                  <a:srgbClr val="D8AD65"/>
                </a:solidFill>
                <a:latin typeface="Calibri" panose="020F0502020204030204" pitchFamily="34" charset="0"/>
                <a:cs typeface="Calibri" panose="020F0502020204030204" pitchFamily="34" charset="0"/>
              </a:rPr>
              <a:t>TURQUALITY® / MARKA DESTEĞİ </a:t>
            </a:r>
          </a:p>
        </p:txBody>
      </p:sp>
    </p:spTree>
    <p:extLst>
      <p:ext uri="{BB962C8B-B14F-4D97-AF65-F5344CB8AC3E}">
        <p14:creationId xmlns:p14="http://schemas.microsoft.com/office/powerpoint/2010/main" val="3792026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871B2FF-7216-4B62-A7E5-C8143FC6252F}"/>
              </a:ext>
            </a:extLst>
          </p:cNvPr>
          <p:cNvPicPr>
            <a:picLocks noChangeAspect="1"/>
          </p:cNvPicPr>
          <p:nvPr/>
        </p:nvPicPr>
        <p:blipFill>
          <a:blip r:embed="rId2"/>
          <a:stretch>
            <a:fillRect/>
          </a:stretch>
        </p:blipFill>
        <p:spPr>
          <a:xfrm>
            <a:off x="8477428" y="3786945"/>
            <a:ext cx="14981664" cy="8774026"/>
          </a:xfrm>
          <a:prstGeom prst="rect">
            <a:avLst/>
          </a:prstGeom>
        </p:spPr>
      </p:pic>
      <p:pic>
        <p:nvPicPr>
          <p:cNvPr id="4" name="Picture 28" descr="https://upload.wikimedia.org/wikipedia/commons/thumb/5/56/Deloitte.svg/250px-Deloitte.svg.png">
            <a:extLst>
              <a:ext uri="{FF2B5EF4-FFF2-40B4-BE49-F238E27FC236}">
                <a16:creationId xmlns:a16="http://schemas.microsoft.com/office/drawing/2014/main" id="{88B696E0-5D85-432C-8E1F-81612FF04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727" y="4058230"/>
            <a:ext cx="1663700" cy="365126"/>
          </a:xfrm>
          <a:prstGeom prst="rect">
            <a:avLst/>
          </a:prstGeom>
          <a:solidFill>
            <a:schemeClr val="bg1"/>
          </a:solidFill>
          <a:ln>
            <a:noFill/>
          </a:ln>
        </p:spPr>
      </p:pic>
      <p:pic>
        <p:nvPicPr>
          <p:cNvPr id="5" name="Picture 30" descr="http://endeavor.org.tr/wp-content/uploads/2015/01/PwC-Logo.png">
            <a:extLst>
              <a:ext uri="{FF2B5EF4-FFF2-40B4-BE49-F238E27FC236}">
                <a16:creationId xmlns:a16="http://schemas.microsoft.com/office/drawing/2014/main" id="{9F3D7BD0-4D17-4357-825F-3800F8EAD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989" y="4852245"/>
            <a:ext cx="1624504" cy="1374578"/>
          </a:xfrm>
          <a:prstGeom prst="rect">
            <a:avLst/>
          </a:prstGeom>
          <a:solidFill>
            <a:schemeClr val="bg1"/>
          </a:solidFill>
          <a:ln>
            <a:noFill/>
          </a:ln>
        </p:spPr>
      </p:pic>
      <p:pic>
        <p:nvPicPr>
          <p:cNvPr id="6" name="Picture 50" descr="http://www.vault.com/media/9532211/EY-Logo_9_14_15.gif">
            <a:extLst>
              <a:ext uri="{FF2B5EF4-FFF2-40B4-BE49-F238E27FC236}">
                <a16:creationId xmlns:a16="http://schemas.microsoft.com/office/drawing/2014/main" id="{B1E475EC-BC97-476F-BE4C-D96FFDB4F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7571" y="7102969"/>
            <a:ext cx="1079682" cy="1107870"/>
          </a:xfrm>
          <a:prstGeom prst="rect">
            <a:avLst/>
          </a:prstGeom>
          <a:solidFill>
            <a:schemeClr val="bg1"/>
          </a:solidFill>
          <a:ln>
            <a:noFill/>
          </a:ln>
        </p:spPr>
      </p:pic>
      <p:pic>
        <p:nvPicPr>
          <p:cNvPr id="7" name="Picture 48" descr="http://kpmgsocialmedia.com/static/flatpages/site/images/kpmg-logo2.png">
            <a:extLst>
              <a:ext uri="{FF2B5EF4-FFF2-40B4-BE49-F238E27FC236}">
                <a16:creationId xmlns:a16="http://schemas.microsoft.com/office/drawing/2014/main" id="{0DDD4DC4-A6C9-4786-BDEC-5DB2020AF0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0662" y="9418373"/>
            <a:ext cx="1513500" cy="6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7D2E548C-A99E-4888-BC92-CDEDB913AA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9603" b="6490"/>
          <a:stretch/>
        </p:blipFill>
        <p:spPr bwMode="auto">
          <a:xfrm>
            <a:off x="196591" y="11461238"/>
            <a:ext cx="3701642" cy="627056"/>
          </a:xfrm>
          <a:prstGeom prst="rect">
            <a:avLst/>
          </a:prstGeom>
          <a:solidFill>
            <a:schemeClr val="bg1"/>
          </a:solidFill>
        </p:spPr>
      </p:pic>
      <p:graphicFrame>
        <p:nvGraphicFramePr>
          <p:cNvPr id="19" name="Tablo 18"/>
          <p:cNvGraphicFramePr>
            <a:graphicFrameLocks noGrp="1"/>
          </p:cNvGraphicFramePr>
          <p:nvPr/>
        </p:nvGraphicFramePr>
        <p:xfrm>
          <a:off x="3898233" y="3801460"/>
          <a:ext cx="4019758" cy="8961120"/>
        </p:xfrm>
        <a:graphic>
          <a:graphicData uri="http://schemas.openxmlformats.org/drawingml/2006/table">
            <a:tbl>
              <a:tblPr/>
              <a:tblGrid>
                <a:gridCol w="4019758">
                  <a:extLst>
                    <a:ext uri="{9D8B030D-6E8A-4147-A177-3AD203B41FA5}">
                      <a16:colId xmlns:a16="http://schemas.microsoft.com/office/drawing/2014/main" val="1872248022"/>
                    </a:ext>
                  </a:extLst>
                </a:gridCol>
              </a:tblGrid>
              <a:tr h="1280160">
                <a:tc>
                  <a:txBody>
                    <a:bodyPr/>
                    <a:lstStyle/>
                    <a:p>
                      <a:r>
                        <a:rPr lang="tr-TR" sz="2400" b="0" dirty="0">
                          <a:solidFill>
                            <a:srgbClr val="002060"/>
                          </a:solidFill>
                        </a:rPr>
                        <a:t>DELOITTE DANIŞMANLIK A.Ş.</a:t>
                      </a:r>
                    </a:p>
                    <a:p>
                      <a:endParaRPr lang="tr-TR" sz="2400" b="0" dirty="0">
                        <a:solidFill>
                          <a:schemeClr val="tx1"/>
                        </a:solidFill>
                      </a:endParaRPr>
                    </a:p>
                  </a:txBody>
                  <a:tcPr marL="182880" marR="182880" marT="91440" marB="91440">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66743470"/>
                  </a:ext>
                </a:extLst>
              </a:tr>
              <a:tr h="1645920">
                <a:tc>
                  <a:txBody>
                    <a:bodyPr/>
                    <a:lstStyle/>
                    <a:p>
                      <a:r>
                        <a:rPr lang="tr-TR" sz="2400" b="0" dirty="0">
                          <a:solidFill>
                            <a:schemeClr val="bg1"/>
                          </a:solidFill>
                        </a:rPr>
                        <a:t>PRICEWATERHOUSECOOPERS DANIŞMANLIK HİZMETLERİ LTD. ŞTİ. 	</a:t>
                      </a:r>
                    </a:p>
                    <a:p>
                      <a:endParaRPr lang="tr-TR" sz="2400" b="0" dirty="0">
                        <a:solidFill>
                          <a:schemeClr val="tx1"/>
                        </a:solidFill>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9555610"/>
                  </a:ext>
                </a:extLst>
              </a:tr>
              <a:tr h="2011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tr-TR" sz="2400" b="0" u="none" strike="noStrike" kern="1200" baseline="0" dirty="0">
                        <a:solidFill>
                          <a:srgbClr val="002060"/>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0" u="none" strike="noStrike" kern="1200" baseline="0" dirty="0">
                          <a:solidFill>
                            <a:srgbClr val="002060"/>
                          </a:solidFill>
                          <a:latin typeface="+mn-lt"/>
                        </a:rPr>
                        <a:t>ERNST YOUNG KURUMSAL FİNANSMAN DANIŞMANLIK A.Ş.</a:t>
                      </a:r>
                      <a:endParaRPr lang="tr-TR" sz="2400" b="0" i="0" u="none" strike="noStrike" kern="1200" baseline="0" dirty="0">
                        <a:solidFill>
                          <a:srgbClr val="002060"/>
                        </a:solidFill>
                        <a:latin typeface="+mn-lt"/>
                        <a:ea typeface="+mn-ea"/>
                        <a:cs typeface="+mn-cs"/>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55350048"/>
                  </a:ext>
                </a:extLst>
              </a:tr>
              <a:tr h="20116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400" b="0" u="none" strike="noStrike" kern="1200" baseline="0" dirty="0">
                          <a:solidFill>
                            <a:schemeClr val="bg1"/>
                          </a:solidFill>
                          <a:latin typeface="+mn-lt"/>
                        </a:rPr>
                        <a:t>KPMG  BAĞIMSIZ DENETİM ve SERBEST MUHASEBECİ MALİ MÜŞAVİRLİK A.Ş. </a:t>
                      </a:r>
                      <a:endParaRPr lang="tr-TR" sz="2400" b="0" i="0" u="none" strike="noStrike" kern="1200" baseline="0" dirty="0">
                        <a:solidFill>
                          <a:schemeClr val="bg1"/>
                        </a:solidFill>
                        <a:latin typeface="+mn-lt"/>
                        <a:ea typeface="+mn-ea"/>
                        <a:cs typeface="+mn-cs"/>
                      </a:endParaRPr>
                    </a:p>
                    <a:p>
                      <a:endParaRPr lang="tr-TR" sz="2400" b="0" dirty="0">
                        <a:solidFill>
                          <a:schemeClr val="tx1"/>
                        </a:solidFill>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6548171"/>
                  </a:ext>
                </a:extLst>
              </a:tr>
              <a:tr h="2011680">
                <a:tc>
                  <a:txBody>
                    <a:bodyPr/>
                    <a:lstStyle/>
                    <a:p>
                      <a:r>
                        <a:rPr lang="tr-TR" sz="2400" b="0" i="0" u="none" strike="noStrike" kern="1200" baseline="0" dirty="0">
                          <a:solidFill>
                            <a:srgbClr val="002060"/>
                          </a:solidFill>
                          <a:latin typeface="+mn-lt"/>
                          <a:ea typeface="+mn-ea"/>
                          <a:cs typeface="+mn-cs"/>
                        </a:rPr>
                        <a:t>GRANT THORNTON TÜRKİYE</a:t>
                      </a:r>
                    </a:p>
                    <a:p>
                      <a:r>
                        <a:rPr lang="tr-TR" sz="2400" b="0" i="0" u="none" strike="noStrike" kern="1200" baseline="0" dirty="0">
                          <a:solidFill>
                            <a:srgbClr val="002060"/>
                          </a:solidFill>
                          <a:latin typeface="+mn-lt"/>
                          <a:ea typeface="+mn-ea"/>
                          <a:cs typeface="+mn-cs"/>
                        </a:rPr>
                        <a:t>EREN BAĞIMSIZ DENETİM VE YMM A.Ş.</a:t>
                      </a:r>
                    </a:p>
                    <a:p>
                      <a:endParaRPr lang="tr-TR" sz="2400" b="0" dirty="0">
                        <a:solidFill>
                          <a:schemeClr val="tx1"/>
                        </a:solidFill>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solidFill>
                      <a:schemeClr val="bg2"/>
                    </a:solidFill>
                  </a:tcPr>
                </a:tc>
                <a:extLst>
                  <a:ext uri="{0D108BD9-81ED-4DB2-BD59-A6C34878D82A}">
                    <a16:rowId xmlns:a16="http://schemas.microsoft.com/office/drawing/2014/main" val="3468255364"/>
                  </a:ext>
                </a:extLst>
              </a:tr>
            </a:tbl>
          </a:graphicData>
        </a:graphic>
      </p:graphicFrame>
      <p:grpSp>
        <p:nvGrpSpPr>
          <p:cNvPr id="28" name="Group">
            <a:extLst>
              <a:ext uri="{FF2B5EF4-FFF2-40B4-BE49-F238E27FC236}">
                <a16:creationId xmlns:a16="http://schemas.microsoft.com/office/drawing/2014/main" id="{C0730755-3DEC-EBD4-892E-5258E4397311}"/>
              </a:ext>
            </a:extLst>
          </p:cNvPr>
          <p:cNvGrpSpPr/>
          <p:nvPr/>
        </p:nvGrpSpPr>
        <p:grpSpPr>
          <a:xfrm>
            <a:off x="4965454" y="953882"/>
            <a:ext cx="15556672" cy="1394492"/>
            <a:chOff x="-12700" y="-12699"/>
            <a:chExt cx="12192954" cy="1394491"/>
          </a:xfrm>
        </p:grpSpPr>
        <p:grpSp>
          <p:nvGrpSpPr>
            <p:cNvPr id="29" name="Rectangle">
              <a:extLst>
                <a:ext uri="{FF2B5EF4-FFF2-40B4-BE49-F238E27FC236}">
                  <a16:creationId xmlns:a16="http://schemas.microsoft.com/office/drawing/2014/main" id="{D8147145-E590-1D2E-106C-A8F600E506D8}"/>
                </a:ext>
              </a:extLst>
            </p:cNvPr>
            <p:cNvGrpSpPr/>
            <p:nvPr/>
          </p:nvGrpSpPr>
          <p:grpSpPr>
            <a:xfrm>
              <a:off x="-12700" y="-12700"/>
              <a:ext cx="12192955" cy="1394492"/>
              <a:chOff x="0" y="0"/>
              <a:chExt cx="12192954" cy="1394491"/>
            </a:xfrm>
          </p:grpSpPr>
          <p:sp>
            <p:nvSpPr>
              <p:cNvPr id="31" name="Rectangle">
                <a:extLst>
                  <a:ext uri="{FF2B5EF4-FFF2-40B4-BE49-F238E27FC236}">
                    <a16:creationId xmlns:a16="http://schemas.microsoft.com/office/drawing/2014/main" id="{E606EFF5-32FA-3B54-B176-0B1B3C5326F1}"/>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32" name="Rectangle Rectangle" descr="Rectangle Rectangle">
                <a:extLst>
                  <a:ext uri="{FF2B5EF4-FFF2-40B4-BE49-F238E27FC236}">
                    <a16:creationId xmlns:a16="http://schemas.microsoft.com/office/drawing/2014/main" id="{AD313EE1-38D7-6A2A-87C9-25D524A72651}"/>
                  </a:ext>
                </a:extLst>
              </p:cNvPr>
              <p:cNvPicPr>
                <a:picLocks/>
              </p:cNvPicPr>
              <p:nvPr/>
            </p:nvPicPr>
            <p:blipFill>
              <a:blip r:embed="rId8"/>
              <a:stretch>
                <a:fillRect/>
              </a:stretch>
            </p:blipFill>
            <p:spPr>
              <a:xfrm>
                <a:off x="0" y="-1"/>
                <a:ext cx="12192955" cy="1394493"/>
              </a:xfrm>
              <a:prstGeom prst="rect">
                <a:avLst/>
              </a:prstGeom>
              <a:effectLst/>
            </p:spPr>
          </p:pic>
        </p:grpSp>
        <p:sp>
          <p:nvSpPr>
            <p:cNvPr id="30" name="Line">
              <a:extLst>
                <a:ext uri="{FF2B5EF4-FFF2-40B4-BE49-F238E27FC236}">
                  <a16:creationId xmlns:a16="http://schemas.microsoft.com/office/drawing/2014/main" id="{44B0B276-5165-53A5-B537-994DFC77E326}"/>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latin typeface="Helvetica Neue"/>
              </a:endParaRPr>
            </a:p>
          </p:txBody>
        </p:sp>
      </p:grpSp>
      <p:sp>
        <p:nvSpPr>
          <p:cNvPr id="33" name="Metin kutusu 32">
            <a:extLst>
              <a:ext uri="{FF2B5EF4-FFF2-40B4-BE49-F238E27FC236}">
                <a16:creationId xmlns:a16="http://schemas.microsoft.com/office/drawing/2014/main" id="{9889572E-5F92-0F56-165B-A67238F3F103}"/>
              </a:ext>
            </a:extLst>
          </p:cNvPr>
          <p:cNvSpPr txBox="1"/>
          <p:nvPr/>
        </p:nvSpPr>
        <p:spPr>
          <a:xfrm>
            <a:off x="6236494" y="1032575"/>
            <a:ext cx="12358686"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400" b="1">
                <a:solidFill>
                  <a:srgbClr val="D8AD65"/>
                </a:solidFill>
                <a:latin typeface="Myriad Pro Cond"/>
                <a:ea typeface="Myriad Pro Cond"/>
                <a:cs typeface="Myriad Pro Cond"/>
              </a:defRPr>
            </a:lvl1pPr>
          </a:lstStyle>
          <a:p>
            <a:pPr lvl="1"/>
            <a:r>
              <a:rPr lang="tr-TR" altLang="tr-TR" sz="6000" b="1" dirty="0">
                <a:solidFill>
                  <a:srgbClr val="D8AD65"/>
                </a:solidFill>
                <a:latin typeface="Calibri" panose="020F0502020204030204" pitchFamily="34" charset="0"/>
                <a:cs typeface="Calibri" panose="020F0502020204030204" pitchFamily="34" charset="0"/>
              </a:rPr>
              <a:t>TURQUALITY® / MARKA DESTEĞİ </a:t>
            </a:r>
          </a:p>
        </p:txBody>
      </p:sp>
    </p:spTree>
    <p:extLst>
      <p:ext uri="{BB962C8B-B14F-4D97-AF65-F5344CB8AC3E}">
        <p14:creationId xmlns:p14="http://schemas.microsoft.com/office/powerpoint/2010/main" val="2036626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2836559" y="3955601"/>
            <a:ext cx="18987164" cy="147387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4400" dirty="0">
                <a:ln w="0"/>
                <a:solidFill>
                  <a:srgbClr val="1B2C57"/>
                </a:solidFill>
                <a:effectLst>
                  <a:outerShdw blurRad="38100" dist="38100" dir="2700000" algn="tl">
                    <a:srgbClr val="000000">
                      <a:alpha val="43137"/>
                    </a:srgbClr>
                  </a:outerShdw>
                </a:effectLst>
                <a:latin typeface="Myriad Pro Cond"/>
              </a:rPr>
              <a:t>Koç, Sabancı, Bilkent ve İstanbul Üniversitelerinin Desteğiyle </a:t>
            </a:r>
          </a:p>
          <a:p>
            <a:pPr algn="ctr"/>
            <a:r>
              <a:rPr lang="tr-TR" sz="4800" b="1" dirty="0">
                <a:ln w="0"/>
                <a:solidFill>
                  <a:srgbClr val="1B2C57"/>
                </a:solidFill>
                <a:effectLst>
                  <a:outerShdw blurRad="38100" dist="38100" dir="2700000" algn="tl">
                    <a:srgbClr val="000000">
                      <a:alpha val="43137"/>
                    </a:srgbClr>
                  </a:outerShdw>
                </a:effectLst>
                <a:latin typeface="Myriad Pro Cond"/>
              </a:rPr>
              <a:t>Yönetici Geliştirme Programı</a:t>
            </a:r>
          </a:p>
        </p:txBody>
      </p:sp>
      <p:sp>
        <p:nvSpPr>
          <p:cNvPr id="5" name="Yuvarlatılmış Dikdörtgen 4"/>
          <p:cNvSpPr/>
          <p:nvPr/>
        </p:nvSpPr>
        <p:spPr>
          <a:xfrm>
            <a:off x="2836559" y="10709963"/>
            <a:ext cx="18987164" cy="175753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endParaRPr lang="tr-TR" sz="4400" dirty="0">
              <a:ln w="0"/>
              <a:solidFill>
                <a:srgbClr val="1B2C57"/>
              </a:solidFill>
              <a:effectLst>
                <a:outerShdw blurRad="38100" dist="38100" dir="2700000" algn="tl">
                  <a:srgbClr val="000000">
                    <a:alpha val="43137"/>
                  </a:srgbClr>
                </a:outerShdw>
              </a:effectLst>
            </a:endParaRPr>
          </a:p>
          <a:p>
            <a:pPr algn="just"/>
            <a:endParaRPr lang="tr-TR" sz="3600" dirty="0">
              <a:ln w="0"/>
              <a:solidFill>
                <a:srgbClr val="1B2C57"/>
              </a:solidFill>
              <a:effectLst>
                <a:outerShdw blurRad="38100" dist="38100" dir="2700000" algn="tl">
                  <a:srgbClr val="000000">
                    <a:alpha val="43137"/>
                  </a:srgbClr>
                </a:outerShdw>
              </a:effectLst>
            </a:endParaRPr>
          </a:p>
          <a:p>
            <a:r>
              <a:rPr lang="tr-TR" sz="4000" dirty="0">
                <a:ln w="0"/>
                <a:solidFill>
                  <a:srgbClr val="1B2C57"/>
                </a:solidFill>
                <a:effectLst>
                  <a:outerShdw blurRad="38100" dist="38100" dir="2700000" algn="tl">
                    <a:srgbClr val="000000">
                      <a:alpha val="43137"/>
                    </a:srgbClr>
                  </a:outerShdw>
                </a:effectLst>
                <a:latin typeface="Myriad Pro Cond"/>
              </a:rPr>
              <a:t>2022 yılında tamamlanan 19. dönem Yönetici Geliştirme Programı ile birlikte geçmişten günümüze toplam 2.200’den fazla yönetici eğitim verildi.</a:t>
            </a:r>
          </a:p>
          <a:p>
            <a:pPr algn="just"/>
            <a:endParaRPr lang="tr-TR" sz="4400" dirty="0">
              <a:ln w="0"/>
              <a:solidFill>
                <a:srgbClr val="1B2C57"/>
              </a:solidFill>
              <a:effectLst>
                <a:outerShdw blurRad="38100" dist="38100" dir="2700000" algn="tl">
                  <a:srgbClr val="000000">
                    <a:alpha val="43137"/>
                  </a:srgbClr>
                </a:outerShdw>
              </a:effectLst>
              <a:latin typeface="Myriad Pro Cond"/>
            </a:endParaRPr>
          </a:p>
          <a:p>
            <a:pPr algn="just"/>
            <a:endParaRPr lang="tr-TR" sz="4400" dirty="0">
              <a:ln w="0"/>
              <a:solidFill>
                <a:srgbClr val="1B2C57"/>
              </a:solidFill>
              <a:effectLst>
                <a:outerShdw blurRad="38100" dist="38100" dir="2700000" algn="tl">
                  <a:srgbClr val="000000">
                    <a:alpha val="43137"/>
                  </a:srgbClr>
                </a:outerShdw>
              </a:effectLst>
            </a:endParaRPr>
          </a:p>
        </p:txBody>
      </p:sp>
      <p:pic>
        <p:nvPicPr>
          <p:cNvPr id="6" name="Resim 5"/>
          <p:cNvPicPr>
            <a:picLocks noChangeAspect="1"/>
          </p:cNvPicPr>
          <p:nvPr/>
        </p:nvPicPr>
        <p:blipFill>
          <a:blip r:embed="rId2"/>
          <a:stretch>
            <a:fillRect/>
          </a:stretch>
        </p:blipFill>
        <p:spPr>
          <a:xfrm>
            <a:off x="2836559" y="7318810"/>
            <a:ext cx="5178380" cy="1533290"/>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16445" y="7332462"/>
            <a:ext cx="2755047" cy="1533290"/>
          </a:xfrm>
          <a:prstGeom prst="rect">
            <a:avLst/>
          </a:prstGeom>
        </p:spPr>
      </p:pic>
      <p:pic>
        <p:nvPicPr>
          <p:cNvPr id="8" name="Picture 4"/>
          <p:cNvPicPr>
            <a:picLocks noChangeAspect="1" noChangeArrowheads="1"/>
          </p:cNvPicPr>
          <p:nvPr/>
        </p:nvPicPr>
        <p:blipFill>
          <a:blip r:embed="rId4" cstate="print"/>
          <a:srcRect/>
          <a:stretch>
            <a:fillRect/>
          </a:stretch>
        </p:blipFill>
        <p:spPr bwMode="auto">
          <a:xfrm>
            <a:off x="17915207" y="7357845"/>
            <a:ext cx="3908516" cy="1557559"/>
          </a:xfrm>
          <a:prstGeom prst="rect">
            <a:avLst/>
          </a:prstGeom>
          <a:noFill/>
        </p:spPr>
      </p:pic>
      <p:pic>
        <p:nvPicPr>
          <p:cNvPr id="1026" name="Picture 2" descr="File:Koç University logo.svg - Wikipedi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572999" y="7384469"/>
            <a:ext cx="4439957" cy="1467631"/>
          </a:xfrm>
          <a:prstGeom prst="rect">
            <a:avLst/>
          </a:prstGeom>
          <a:solidFill>
            <a:schemeClr val="bg1"/>
          </a:solidFill>
        </p:spPr>
      </p:pic>
      <p:grpSp>
        <p:nvGrpSpPr>
          <p:cNvPr id="4" name="Group">
            <a:extLst>
              <a:ext uri="{FF2B5EF4-FFF2-40B4-BE49-F238E27FC236}">
                <a16:creationId xmlns:a16="http://schemas.microsoft.com/office/drawing/2014/main" id="{3D0152D0-E8AA-E967-04A8-096C529B1422}"/>
              </a:ext>
            </a:extLst>
          </p:cNvPr>
          <p:cNvGrpSpPr/>
          <p:nvPr/>
        </p:nvGrpSpPr>
        <p:grpSpPr>
          <a:xfrm>
            <a:off x="4965454" y="953882"/>
            <a:ext cx="15556672" cy="1394492"/>
            <a:chOff x="-12700" y="-12699"/>
            <a:chExt cx="12192954" cy="1394491"/>
          </a:xfrm>
        </p:grpSpPr>
        <p:grpSp>
          <p:nvGrpSpPr>
            <p:cNvPr id="9" name="Rectangle">
              <a:extLst>
                <a:ext uri="{FF2B5EF4-FFF2-40B4-BE49-F238E27FC236}">
                  <a16:creationId xmlns:a16="http://schemas.microsoft.com/office/drawing/2014/main" id="{1D4D9743-2026-F03B-3AB8-EB9C42CAC465}"/>
                </a:ext>
              </a:extLst>
            </p:cNvPr>
            <p:cNvGrpSpPr/>
            <p:nvPr/>
          </p:nvGrpSpPr>
          <p:grpSpPr>
            <a:xfrm>
              <a:off x="-12700" y="-12700"/>
              <a:ext cx="12192955" cy="1394492"/>
              <a:chOff x="0" y="0"/>
              <a:chExt cx="12192954" cy="1394491"/>
            </a:xfrm>
          </p:grpSpPr>
          <p:sp>
            <p:nvSpPr>
              <p:cNvPr id="11" name="Rectangle">
                <a:extLst>
                  <a:ext uri="{FF2B5EF4-FFF2-40B4-BE49-F238E27FC236}">
                    <a16:creationId xmlns:a16="http://schemas.microsoft.com/office/drawing/2014/main" id="{4218F265-F254-29BB-C3B3-4F46DA384A72}"/>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sz="3000">
                  <a:solidFill>
                    <a:srgbClr val="FFFFFF"/>
                  </a:solidFill>
                  <a:latin typeface="Helvetica Neue Medium"/>
                  <a:sym typeface="Helvetica Neue Medium"/>
                </a:endParaRPr>
              </a:p>
            </p:txBody>
          </p:sp>
          <p:pic>
            <p:nvPicPr>
              <p:cNvPr id="12" name="Rectangle Rectangle" descr="Rectangle Rectangle">
                <a:extLst>
                  <a:ext uri="{FF2B5EF4-FFF2-40B4-BE49-F238E27FC236}">
                    <a16:creationId xmlns:a16="http://schemas.microsoft.com/office/drawing/2014/main" id="{8EB4CE93-2FBA-8E55-F90A-CFDCC5A5ED9F}"/>
                  </a:ext>
                </a:extLst>
              </p:cNvPr>
              <p:cNvPicPr>
                <a:picLocks/>
              </p:cNvPicPr>
              <p:nvPr/>
            </p:nvPicPr>
            <p:blipFill>
              <a:blip r:embed="rId6"/>
              <a:stretch>
                <a:fillRect/>
              </a:stretch>
            </p:blipFill>
            <p:spPr>
              <a:xfrm>
                <a:off x="0" y="-1"/>
                <a:ext cx="12192955" cy="1394493"/>
              </a:xfrm>
              <a:prstGeom prst="rect">
                <a:avLst/>
              </a:prstGeom>
              <a:effectLst/>
            </p:spPr>
          </p:pic>
        </p:grpSp>
        <p:sp>
          <p:nvSpPr>
            <p:cNvPr id="10" name="Line">
              <a:extLst>
                <a:ext uri="{FF2B5EF4-FFF2-40B4-BE49-F238E27FC236}">
                  <a16:creationId xmlns:a16="http://schemas.microsoft.com/office/drawing/2014/main" id="{BA207FCC-B9EC-C47E-7047-CBEB2538A1AD}"/>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latin typeface="Helvetica Neue"/>
              </a:endParaRPr>
            </a:p>
          </p:txBody>
        </p:sp>
      </p:grpSp>
      <p:sp>
        <p:nvSpPr>
          <p:cNvPr id="13" name="Metin kutusu 12">
            <a:extLst>
              <a:ext uri="{FF2B5EF4-FFF2-40B4-BE49-F238E27FC236}">
                <a16:creationId xmlns:a16="http://schemas.microsoft.com/office/drawing/2014/main" id="{7A80EBC3-5571-7862-EA17-DED438A750CD}"/>
              </a:ext>
            </a:extLst>
          </p:cNvPr>
          <p:cNvSpPr txBox="1"/>
          <p:nvPr/>
        </p:nvSpPr>
        <p:spPr>
          <a:xfrm>
            <a:off x="6236494" y="1032575"/>
            <a:ext cx="12358686" cy="101566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4400" b="1">
                <a:solidFill>
                  <a:srgbClr val="D8AD65"/>
                </a:solidFill>
                <a:latin typeface="Myriad Pro Cond"/>
                <a:ea typeface="Myriad Pro Cond"/>
                <a:cs typeface="Myriad Pro Cond"/>
              </a:defRPr>
            </a:lvl1pPr>
          </a:lstStyle>
          <a:p>
            <a:pPr lvl="1"/>
            <a:r>
              <a:rPr lang="tr-TR" altLang="tr-TR" sz="6000" b="1" dirty="0">
                <a:solidFill>
                  <a:srgbClr val="D8AD65"/>
                </a:solidFill>
                <a:latin typeface="Calibri" panose="020F0502020204030204" pitchFamily="34" charset="0"/>
                <a:cs typeface="Calibri" panose="020F0502020204030204" pitchFamily="34" charset="0"/>
              </a:rPr>
              <a:t>TURQUALITY® - MARKA DESTEĞİ </a:t>
            </a:r>
          </a:p>
        </p:txBody>
      </p:sp>
    </p:spTree>
    <p:extLst>
      <p:ext uri="{BB962C8B-B14F-4D97-AF65-F5344CB8AC3E}">
        <p14:creationId xmlns:p14="http://schemas.microsoft.com/office/powerpoint/2010/main" val="25627479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120" tIns="35120" rIns="35120" bIns="35120" anchor="ctr">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İHRACAT </a:t>
            </a:r>
          </a:p>
          <a:p>
            <a:pPr marL="0" marR="0" lvl="0" indent="0" algn="ctr" defTabSz="2438338" rtl="0" eaLnBrk="1" fontAlgn="auto" latinLnBrk="0" hangingPunct="0">
              <a:lnSpc>
                <a:spcPct val="100000"/>
              </a:lnSpc>
              <a:spcBef>
                <a:spcPts val="0"/>
              </a:spcBef>
              <a:spcAft>
                <a:spcPts val="0"/>
              </a:spcAft>
              <a:buClrTx/>
              <a:buSzTx/>
              <a:buFontTx/>
              <a:buNone/>
              <a:tabLst/>
              <a:defRPr sz="3600" b="1">
                <a:solidFill>
                  <a:srgbClr val="D8AD65"/>
                </a:solidFill>
                <a:latin typeface="Myriad Pro Cond"/>
                <a:ea typeface="Myriad Pro Cond"/>
                <a:cs typeface="Myriad Pro Cond"/>
                <a:sym typeface="Myriad Pro Condensed"/>
              </a:defRPr>
            </a:pPr>
            <a:r>
              <a:rPr kumimoji="0" lang="tr-TR" sz="2700" b="1" i="0" u="none" strike="noStrike" kern="0" cap="none" spc="0" normalizeH="0" baseline="0" noProof="0" dirty="0">
                <a:ln>
                  <a:noFill/>
                </a:ln>
                <a:solidFill>
                  <a:srgbClr val="D8AD65"/>
                </a:solidFill>
                <a:effectLst/>
                <a:uLnTx/>
                <a:uFillTx/>
                <a:latin typeface="Myriad Pro Cond"/>
                <a:sym typeface="Myriad Pro Condensed"/>
              </a:rPr>
              <a:t>GENEL MÜDÜRLÜĞÜ</a:t>
            </a:r>
            <a:endParaRPr kumimoji="0" sz="2700" b="1" i="0" u="none" strike="noStrike" kern="0" cap="none" spc="0" normalizeH="0" baseline="0" noProof="0" dirty="0">
              <a:ln>
                <a:noFill/>
              </a:ln>
              <a:solidFill>
                <a:srgbClr val="D8AD65"/>
              </a:solidFill>
              <a:effectLst/>
              <a:uLnTx/>
              <a:uFillTx/>
              <a:latin typeface="Myriad Pro Cond"/>
              <a:sym typeface="Myriad Pro Condensed"/>
            </a:endParaRPr>
          </a:p>
        </p:txBody>
      </p:sp>
      <p:sp>
        <p:nvSpPr>
          <p:cNvPr id="18" name="TextBox 6">
            <a:extLst>
              <a:ext uri="{FF2B5EF4-FFF2-40B4-BE49-F238E27FC236}">
                <a16:creationId xmlns:a16="http://schemas.microsoft.com/office/drawing/2014/main" id="{400A69CA-A047-4BAD-BB31-F7E581EB99A9}"/>
              </a:ext>
            </a:extLst>
          </p:cNvPr>
          <p:cNvSpPr txBox="1"/>
          <p:nvPr/>
        </p:nvSpPr>
        <p:spPr>
          <a:xfrm>
            <a:off x="4117848" y="5130966"/>
            <a:ext cx="16148303" cy="5447645"/>
          </a:xfrm>
          <a:prstGeom prst="rect">
            <a:avLst/>
          </a:prstGeom>
          <a:noFill/>
          <a:effectLst>
            <a:glow rad="127000">
              <a:srgbClr val="D2A966"/>
            </a:glow>
          </a:effectLst>
        </p:spPr>
        <p:txBody>
          <a:bodyPr wrap="square" rtlCol="0">
            <a:spAutoFit/>
          </a:bodyPr>
          <a:lstStyle/>
          <a:p>
            <a:pPr marL="0" marR="0" lvl="0" indent="0" algn="ctr" defTabSz="2438338" rtl="0" eaLnBrk="1" fontAlgn="auto" latinLnBrk="0" hangingPunct="0">
              <a:lnSpc>
                <a:spcPct val="100000"/>
              </a:lnSpc>
              <a:spcBef>
                <a:spcPts val="0"/>
              </a:spcBef>
              <a:spcAft>
                <a:spcPts val="0"/>
              </a:spcAft>
              <a:buClrTx/>
              <a:buSzTx/>
              <a:buFontTx/>
              <a:buNone/>
              <a:tabLst/>
              <a:defRPr/>
            </a:pPr>
            <a:r>
              <a:rPr kumimoji="0" lang="tr-TR" sz="4400" b="1" i="0" u="none" strike="noStrike" kern="0" cap="none" spc="0" normalizeH="0" baseline="0" noProof="0" dirty="0">
                <a:ln>
                  <a:noFill/>
                </a:ln>
                <a:solidFill>
                  <a:srgbClr val="D8AE63"/>
                </a:solidFill>
                <a:effectLst/>
                <a:uLnTx/>
                <a:uFillTx/>
                <a:latin typeface="Myriad Pro Cond"/>
                <a:sym typeface="Helvetica Neue"/>
              </a:rPr>
              <a:t>   </a:t>
            </a:r>
            <a:r>
              <a:rPr kumimoji="0" lang="tr-TR" sz="4800" b="1" i="0" u="none" strike="noStrike" kern="0" cap="none" spc="0" normalizeH="0" baseline="0" noProof="0" dirty="0">
                <a:ln>
                  <a:noFill/>
                </a:ln>
                <a:solidFill>
                  <a:srgbClr val="D8AE63"/>
                </a:solidFill>
                <a:effectLst/>
                <a:uLnTx/>
                <a:uFillTx/>
                <a:latin typeface="Myriad Pro Cond"/>
                <a:sym typeface="Helvetica Neue"/>
              </a:rPr>
              <a:t>TEŞEKKÜR EDERİM</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tr-TR" sz="4400" b="1" i="0" u="none" strike="noStrike" kern="0" cap="none" spc="0" normalizeH="0" baseline="0" noProof="0" dirty="0">
              <a:ln>
                <a:noFill/>
              </a:ln>
              <a:solidFill>
                <a:srgbClr val="D8AE63"/>
              </a:solidFill>
              <a:effectLst>
                <a:outerShdw blurRad="38100" dist="38100" dir="2700000" algn="tl">
                  <a:srgbClr val="000000">
                    <a:alpha val="43137"/>
                  </a:srgbClr>
                </a:outerShdw>
              </a:effectLst>
              <a:uLnTx/>
              <a:uFillTx/>
              <a:latin typeface="Myriad Pro Cond"/>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tr-TR" sz="4400" b="1" i="0" u="none" strike="noStrike" kern="0" cap="none" spc="0" normalizeH="0" baseline="0" noProof="0" dirty="0">
              <a:ln>
                <a:noFill/>
              </a:ln>
              <a:solidFill>
                <a:srgbClr val="D8AE63"/>
              </a:solidFill>
              <a:effectLst>
                <a:outerShdw blurRad="38100" dist="38100" dir="2700000" algn="tl">
                  <a:srgbClr val="000000">
                    <a:alpha val="43137"/>
                  </a:srgbClr>
                </a:outerShdw>
              </a:effectLst>
              <a:uLnTx/>
              <a:uFillTx/>
              <a:latin typeface="Myriad Pro Cond"/>
              <a:sym typeface="Helvetica Neue"/>
            </a:endParaRPr>
          </a:p>
          <a:p>
            <a:pPr lvl="0">
              <a:defRPr/>
            </a:pPr>
            <a:r>
              <a:rPr kumimoji="0" lang="tr-TR" sz="4400" b="1" i="0" u="none" strike="noStrike" kern="0" cap="none" spc="0" normalizeH="0" baseline="0" noProof="0" dirty="0">
                <a:ln>
                  <a:noFill/>
                </a:ln>
                <a:solidFill>
                  <a:srgbClr val="D8AE63"/>
                </a:solidFill>
                <a:effectLst>
                  <a:outerShdw blurRad="38100" dist="38100" dir="2700000" algn="tl">
                    <a:srgbClr val="000000">
                      <a:alpha val="43137"/>
                    </a:srgbClr>
                  </a:outerShdw>
                </a:effectLst>
                <a:uLnTx/>
                <a:uFillTx/>
                <a:latin typeface="Myriad Pro Cond"/>
                <a:sym typeface="Helvetica Neue"/>
              </a:rPr>
              <a:t>    </a:t>
            </a:r>
            <a:r>
              <a:rPr lang="tr-TR" sz="4400" b="1" dirty="0">
                <a:solidFill>
                  <a:srgbClr val="D8AE63"/>
                </a:solidFill>
                <a:effectLst>
                  <a:outerShdw blurRad="38100" dist="38100" dir="2700000" algn="tl">
                    <a:srgbClr val="000000">
                      <a:alpha val="43137"/>
                    </a:srgbClr>
                  </a:outerShdw>
                </a:effectLst>
                <a:latin typeface="Myriad Pro Cond"/>
              </a:rPr>
              <a:t>MARKALAŞMA VE TASARIM DESTEKLERİ</a:t>
            </a:r>
          </a:p>
          <a:p>
            <a:pPr lvl="0">
              <a:defRPr/>
            </a:pPr>
            <a:r>
              <a:rPr lang="tr-TR" sz="4400" b="1" dirty="0">
                <a:solidFill>
                  <a:srgbClr val="D8AE63"/>
                </a:solidFill>
                <a:effectLst>
                  <a:outerShdw blurRad="38100" dist="38100" dir="2700000" algn="tl">
                    <a:srgbClr val="000000">
                      <a:alpha val="43137"/>
                    </a:srgbClr>
                  </a:outerShdw>
                </a:effectLst>
                <a:latin typeface="Myriad Pro Cond"/>
              </a:rPr>
              <a:t>DAİRE BAŞKANLIĞI</a:t>
            </a: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tr-TR" sz="4400" b="1" i="0" u="none" strike="noStrike" kern="0" cap="none" spc="0" normalizeH="0" baseline="0" noProof="0" dirty="0">
              <a:ln>
                <a:noFill/>
              </a:ln>
              <a:solidFill>
                <a:srgbClr val="D8AE63"/>
              </a:solidFill>
              <a:effectLst>
                <a:outerShdw blurRad="38100" dist="38100" dir="2700000" algn="tl">
                  <a:srgbClr val="000000">
                    <a:alpha val="43137"/>
                  </a:srgbClr>
                </a:outerShdw>
              </a:effectLst>
              <a:uLnTx/>
              <a:uFillTx/>
              <a:latin typeface="Myriad Pro Cond"/>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tr-TR" sz="2000" b="0" i="0" u="none" strike="noStrike" kern="0" cap="none" spc="0" normalizeH="0" baseline="0" noProof="0" dirty="0">
              <a:ln>
                <a:noFill/>
              </a:ln>
              <a:solidFill>
                <a:srgbClr val="D8AE63"/>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lang="tr-TR" sz="2000" dirty="0">
              <a:solidFill>
                <a:srgbClr val="D8AE63"/>
              </a:solidFill>
              <a:latin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tr-TR" sz="2000" b="0" i="0" u="none" strike="noStrike" kern="0" cap="none" spc="0" normalizeH="0" baseline="0" noProof="0" dirty="0">
              <a:ln>
                <a:noFill/>
              </a:ln>
              <a:solidFill>
                <a:srgbClr val="D8AE63"/>
              </a:solidFill>
              <a:effectLst/>
              <a:uLnTx/>
              <a:uFillTx/>
              <a:latin typeface="Helvetica Neue"/>
              <a:sym typeface="Helvetica Neue"/>
            </a:endParaRPr>
          </a:p>
          <a:p>
            <a:pPr marL="0" marR="0" lvl="0" indent="0" algn="ctr" defTabSz="2438338" rtl="0" eaLnBrk="1" fontAlgn="auto" latinLnBrk="0" hangingPunct="0">
              <a:lnSpc>
                <a:spcPct val="100000"/>
              </a:lnSpc>
              <a:spcBef>
                <a:spcPts val="0"/>
              </a:spcBef>
              <a:spcAft>
                <a:spcPts val="0"/>
              </a:spcAft>
              <a:buClrTx/>
              <a:buSzTx/>
              <a:buFontTx/>
              <a:buNone/>
              <a:tabLst/>
              <a:defRPr/>
            </a:pPr>
            <a:endParaRPr kumimoji="0" lang="tr-TR" sz="2000" b="0" i="0" u="none" strike="noStrike" kern="0" cap="none" spc="0" normalizeH="0" baseline="0" noProof="0" dirty="0">
              <a:ln>
                <a:noFill/>
              </a:ln>
              <a:solidFill>
                <a:srgbClr val="D8AE63"/>
              </a:solidFill>
              <a:effectLst/>
              <a:uLnTx/>
              <a:uFillTx/>
              <a:latin typeface="Helvetica Neue"/>
              <a:sym typeface="Helvetica Neue"/>
            </a:endParaRPr>
          </a:p>
        </p:txBody>
      </p:sp>
    </p:spTree>
    <p:extLst>
      <p:ext uri="{BB962C8B-B14F-4D97-AF65-F5344CB8AC3E}">
        <p14:creationId xmlns:p14="http://schemas.microsoft.com/office/powerpoint/2010/main" val="8493718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708689" y="4799028"/>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altLang="tr-TR" sz="4400" b="1" dirty="0">
                <a:solidFill>
                  <a:srgbClr val="D8AD65"/>
                </a:solidFill>
                <a:latin typeface="Myriad Pro Cond"/>
                <a:cs typeface="Arial" panose="020B0604020202020204" pitchFamily="34" charset="0"/>
              </a:rPr>
              <a:t>YURT DIŞI PAZAR ARAŞTIRMASI DESTEĞİ</a:t>
            </a:r>
            <a:endParaRPr lang="tr-TR" dirty="0">
              <a:solidFill>
                <a:srgbClr val="D8AD65"/>
              </a:solidFill>
              <a:latin typeface="Myriad Pro Cond"/>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211312619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a:extLst>
              <a:ext uri="{FF2B5EF4-FFF2-40B4-BE49-F238E27FC236}">
                <a16:creationId xmlns:a16="http://schemas.microsoft.com/office/drawing/2014/main" id="{E4E08148-FE8C-484E-A947-9C46942DD06B}"/>
              </a:ext>
            </a:extLst>
          </p:cNvPr>
          <p:cNvGrpSpPr/>
          <p:nvPr/>
        </p:nvGrpSpPr>
        <p:grpSpPr>
          <a:xfrm>
            <a:off x="260770" y="-47558"/>
            <a:ext cx="2743813" cy="9523468"/>
            <a:chOff x="0" y="0"/>
            <a:chExt cx="2438012" cy="9523467"/>
          </a:xfrm>
        </p:grpSpPr>
        <p:sp>
          <p:nvSpPr>
            <p:cNvPr id="3" name="Shape">
              <a:extLst>
                <a:ext uri="{FF2B5EF4-FFF2-40B4-BE49-F238E27FC236}">
                  <a16:creationId xmlns:a16="http://schemas.microsoft.com/office/drawing/2014/main" id="{CFB03D36-AE34-4F10-B0A7-0E208DB823C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4" name="Shape Shape" descr="Shape Shape">
              <a:extLst>
                <a:ext uri="{FF2B5EF4-FFF2-40B4-BE49-F238E27FC236}">
                  <a16:creationId xmlns:a16="http://schemas.microsoft.com/office/drawing/2014/main" id="{13DDBF87-9976-4667-96EB-11D5FD112D82}"/>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5" name="Ticaret Bakanlığı Logo Altın Arma TR.png" descr="Ticaret Bakanlığı Logo Altın Arma TR.png">
            <a:extLst>
              <a:ext uri="{FF2B5EF4-FFF2-40B4-BE49-F238E27FC236}">
                <a16:creationId xmlns:a16="http://schemas.microsoft.com/office/drawing/2014/main" id="{7B4DC707-6CB5-4A53-9EBC-5120EEA2A31F}"/>
              </a:ext>
            </a:extLst>
          </p:cNvPr>
          <p:cNvPicPr>
            <a:picLocks noChangeAspect="1"/>
          </p:cNvPicPr>
          <p:nvPr/>
        </p:nvPicPr>
        <p:blipFill>
          <a:blip r:embed="rId3"/>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6" name="Shape">
            <a:extLst>
              <a:ext uri="{FF2B5EF4-FFF2-40B4-BE49-F238E27FC236}">
                <a16:creationId xmlns:a16="http://schemas.microsoft.com/office/drawing/2014/main" id="{4AD71140-726E-424B-B107-253D6F3F5B9C}"/>
              </a:ext>
            </a:extLst>
          </p:cNvPr>
          <p:cNvGrpSpPr/>
          <p:nvPr/>
        </p:nvGrpSpPr>
        <p:grpSpPr>
          <a:xfrm>
            <a:off x="21101362" y="-39495"/>
            <a:ext cx="3021866" cy="9523469"/>
            <a:chOff x="0" y="0"/>
            <a:chExt cx="2438012" cy="9523467"/>
          </a:xfrm>
        </p:grpSpPr>
        <p:sp>
          <p:nvSpPr>
            <p:cNvPr id="7" name="Shape">
              <a:extLst>
                <a:ext uri="{FF2B5EF4-FFF2-40B4-BE49-F238E27FC236}">
                  <a16:creationId xmlns:a16="http://schemas.microsoft.com/office/drawing/2014/main" id="{21DAD920-2465-457A-89A4-BB6243ABD1ED}"/>
                </a:ext>
              </a:extLst>
            </p:cNvPr>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8" name="Shape Shape" descr="Shape Shape">
              <a:extLst>
                <a:ext uri="{FF2B5EF4-FFF2-40B4-BE49-F238E27FC236}">
                  <a16:creationId xmlns:a16="http://schemas.microsoft.com/office/drawing/2014/main" id="{666F8B40-FCB3-4D3C-8D83-23C1309C4205}"/>
                </a:ext>
              </a:extLst>
            </p:cNvPr>
            <p:cNvPicPr>
              <a:picLocks/>
            </p:cNvPicPr>
            <p:nvPr/>
          </p:nvPicPr>
          <p:blipFill>
            <a:blip r:embed="rId2">
              <a:alphaModFix amt="38981"/>
            </a:blip>
            <a:stretch>
              <a:fillRect/>
            </a:stretch>
          </p:blipFill>
          <p:spPr>
            <a:xfrm>
              <a:off x="0" y="0"/>
              <a:ext cx="2438013" cy="9523468"/>
            </a:xfrm>
            <a:prstGeom prst="rect">
              <a:avLst/>
            </a:prstGeom>
            <a:effectLst/>
          </p:spPr>
        </p:pic>
      </p:grpSp>
      <p:pic>
        <p:nvPicPr>
          <p:cNvPr id="9" name="Ticaret Bakanlığı Logo Altın Arma TR.png" descr="Ticaret Bakanlığı Logo Altın Arma TR.png">
            <a:extLst>
              <a:ext uri="{FF2B5EF4-FFF2-40B4-BE49-F238E27FC236}">
                <a16:creationId xmlns:a16="http://schemas.microsoft.com/office/drawing/2014/main" id="{72ED05F1-4E7D-4B18-B859-6C80A093ED42}"/>
              </a:ext>
            </a:extLst>
          </p:cNvPr>
          <p:cNvPicPr>
            <a:picLocks noChangeAspect="1"/>
          </p:cNvPicPr>
          <p:nvPr/>
        </p:nvPicPr>
        <p:blipFill>
          <a:blip r:embed="rId3"/>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sp>
        <p:nvSpPr>
          <p:cNvPr id="10" name="YENİ NESİL İHRACAT DESTEKLERİ…">
            <a:extLst>
              <a:ext uri="{FF2B5EF4-FFF2-40B4-BE49-F238E27FC236}">
                <a16:creationId xmlns:a16="http://schemas.microsoft.com/office/drawing/2014/main" id="{FA8FF506-A7F0-4FAC-82E3-BE06332B7949}"/>
              </a:ext>
            </a:extLst>
          </p:cNvPr>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1" name="YENİ NESİL İHRACAT DESTEKLERİ…">
            <a:extLst>
              <a:ext uri="{FF2B5EF4-FFF2-40B4-BE49-F238E27FC236}">
                <a16:creationId xmlns:a16="http://schemas.microsoft.com/office/drawing/2014/main" id="{50404F79-2816-40DD-AA99-614688F99B3F}"/>
              </a:ext>
            </a:extLst>
          </p:cNvPr>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grpSp>
        <p:nvGrpSpPr>
          <p:cNvPr id="12" name="Group">
            <a:extLst>
              <a:ext uri="{FF2B5EF4-FFF2-40B4-BE49-F238E27FC236}">
                <a16:creationId xmlns:a16="http://schemas.microsoft.com/office/drawing/2014/main" id="{2A38EFA9-3570-4BF7-BE92-BD68EA8DF67E}"/>
              </a:ext>
            </a:extLst>
          </p:cNvPr>
          <p:cNvGrpSpPr/>
          <p:nvPr/>
        </p:nvGrpSpPr>
        <p:grpSpPr>
          <a:xfrm>
            <a:off x="4603503" y="953882"/>
            <a:ext cx="15556672" cy="1394492"/>
            <a:chOff x="-12700" y="-12699"/>
            <a:chExt cx="12192954" cy="1394491"/>
          </a:xfrm>
        </p:grpSpPr>
        <p:grpSp>
          <p:nvGrpSpPr>
            <p:cNvPr id="13" name="Rectangle">
              <a:extLst>
                <a:ext uri="{FF2B5EF4-FFF2-40B4-BE49-F238E27FC236}">
                  <a16:creationId xmlns:a16="http://schemas.microsoft.com/office/drawing/2014/main" id="{63228067-E1FD-4D70-9AA4-547A35122DFA}"/>
                </a:ext>
              </a:extLst>
            </p:cNvPr>
            <p:cNvGrpSpPr/>
            <p:nvPr/>
          </p:nvGrpSpPr>
          <p:grpSpPr>
            <a:xfrm>
              <a:off x="-12700" y="-12700"/>
              <a:ext cx="12192955" cy="1394492"/>
              <a:chOff x="0" y="0"/>
              <a:chExt cx="12192954" cy="1394491"/>
            </a:xfrm>
          </p:grpSpPr>
          <p:sp>
            <p:nvSpPr>
              <p:cNvPr id="15" name="Rectangle">
                <a:extLst>
                  <a:ext uri="{FF2B5EF4-FFF2-40B4-BE49-F238E27FC236}">
                    <a16:creationId xmlns:a16="http://schemas.microsoft.com/office/drawing/2014/main" id="{F1A5F809-1F21-4453-AB76-75A58AF667B9}"/>
                  </a:ext>
                </a:extLst>
              </p:cNvPr>
              <p:cNvSpPr/>
              <p:nvPr/>
            </p:nvSpPr>
            <p:spPr>
              <a:xfrm>
                <a:off x="12700" y="12699"/>
                <a:ext cx="12167555" cy="1369093"/>
              </a:xfrm>
              <a:prstGeom prst="rect">
                <a:avLst/>
              </a:prstGeom>
              <a:gradFill flip="none" rotWithShape="1">
                <a:gsLst>
                  <a:gs pos="0">
                    <a:srgbClr val="05456F"/>
                  </a:gs>
                  <a:gs pos="100000">
                    <a:srgbClr val="021020"/>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16" name="Rectangle Rectangle" descr="Rectangle Rectangle">
                <a:extLst>
                  <a:ext uri="{FF2B5EF4-FFF2-40B4-BE49-F238E27FC236}">
                    <a16:creationId xmlns:a16="http://schemas.microsoft.com/office/drawing/2014/main" id="{A0FBB1AA-EF33-4286-B4A0-BD6FBD16FD93}"/>
                  </a:ext>
                </a:extLst>
              </p:cNvPr>
              <p:cNvPicPr>
                <a:picLocks/>
              </p:cNvPicPr>
              <p:nvPr/>
            </p:nvPicPr>
            <p:blipFill>
              <a:blip r:embed="rId4"/>
              <a:stretch>
                <a:fillRect/>
              </a:stretch>
            </p:blipFill>
            <p:spPr>
              <a:xfrm>
                <a:off x="0" y="-1"/>
                <a:ext cx="12192955" cy="1394493"/>
              </a:xfrm>
              <a:prstGeom prst="rect">
                <a:avLst/>
              </a:prstGeom>
              <a:effectLst/>
            </p:spPr>
          </p:pic>
        </p:grpSp>
        <p:sp>
          <p:nvSpPr>
            <p:cNvPr id="14" name="Line">
              <a:extLst>
                <a:ext uri="{FF2B5EF4-FFF2-40B4-BE49-F238E27FC236}">
                  <a16:creationId xmlns:a16="http://schemas.microsoft.com/office/drawing/2014/main" id="{A83825B1-872B-4466-B28C-3A586C62F4CE}"/>
                </a:ext>
              </a:extLst>
            </p:cNvPr>
            <p:cNvSpPr/>
            <p:nvPr/>
          </p:nvSpPr>
          <p:spPr>
            <a:xfrm>
              <a:off x="625662" y="1119508"/>
              <a:ext cx="11145682" cy="1"/>
            </a:xfrm>
            <a:prstGeom prst="line">
              <a:avLst/>
            </a:prstGeom>
            <a:noFill/>
            <a:ln w="12700" cap="flat">
              <a:solidFill>
                <a:srgbClr val="D8AD65"/>
              </a:solidFill>
              <a:prstDash val="solid"/>
              <a:miter lim="400000"/>
            </a:ln>
            <a:effectLst/>
          </p:spPr>
          <p:txBody>
            <a:bodyPr wrap="square" lIns="35120" tIns="35120" rIns="35120" bIns="35120" numCol="1" anchor="ctr">
              <a:noAutofit/>
            </a:bodyPr>
            <a:lstStyle/>
            <a:p>
              <a:endParaRPr/>
            </a:p>
          </p:txBody>
        </p:sp>
      </p:grpSp>
      <p:sp>
        <p:nvSpPr>
          <p:cNvPr id="17" name="YENİ NESİL İHRACAT DESTEKLERİ">
            <a:extLst>
              <a:ext uri="{FF2B5EF4-FFF2-40B4-BE49-F238E27FC236}">
                <a16:creationId xmlns:a16="http://schemas.microsoft.com/office/drawing/2014/main" id="{06F73082-56BE-44E0-9EEC-97B0371AA5B2}"/>
              </a:ext>
            </a:extLst>
          </p:cNvPr>
          <p:cNvSpPr txBox="1"/>
          <p:nvPr/>
        </p:nvSpPr>
        <p:spPr>
          <a:xfrm>
            <a:off x="5117770" y="1040754"/>
            <a:ext cx="14820887" cy="994256"/>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6400" b="1">
                <a:solidFill>
                  <a:srgbClr val="D8AD65"/>
                </a:solidFill>
                <a:latin typeface="Myriad Pro Cond"/>
                <a:ea typeface="Myriad Pro Cond"/>
                <a:cs typeface="Myriad Pro Cond"/>
                <a:sym typeface="Myriad Pro Condensed"/>
              </a:defRPr>
            </a:lvl1pPr>
          </a:lstStyle>
          <a:p>
            <a:pPr>
              <a:tabLst>
                <a:tab pos="1431925" algn="l"/>
              </a:tabLst>
            </a:pPr>
            <a:r>
              <a:rPr lang="tr-TR" sz="6000" dirty="0">
                <a:latin typeface="Calibri" panose="020F0502020204030204" pitchFamily="34" charset="0"/>
                <a:cs typeface="Calibri" panose="020F0502020204030204" pitchFamily="34" charset="0"/>
              </a:rPr>
              <a:t>YURT DIŞI PAZAR ARAŞTIRMASI DESTEĞİ</a:t>
            </a:r>
          </a:p>
        </p:txBody>
      </p:sp>
      <p:sp>
        <p:nvSpPr>
          <p:cNvPr id="23" name="Yuvarlatılmış Dikdörtgen 13">
            <a:extLst>
              <a:ext uri="{FF2B5EF4-FFF2-40B4-BE49-F238E27FC236}">
                <a16:creationId xmlns:a16="http://schemas.microsoft.com/office/drawing/2014/main" id="{8CF61B61-F0B0-4FAF-8CAE-12BCC45906F8}"/>
              </a:ext>
            </a:extLst>
          </p:cNvPr>
          <p:cNvSpPr/>
          <p:nvPr/>
        </p:nvSpPr>
        <p:spPr>
          <a:xfrm>
            <a:off x="9174239" y="9252642"/>
            <a:ext cx="6713034" cy="27257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a:extLst>
              <a:ext uri="{FF2B5EF4-FFF2-40B4-BE49-F238E27FC236}">
                <a16:creationId xmlns:a16="http://schemas.microsoft.com/office/drawing/2014/main" id="{DB1CC2DA-E0EE-4D72-87ED-968857E6867F}"/>
              </a:ext>
            </a:extLst>
          </p:cNvPr>
          <p:cNvSpPr txBox="1"/>
          <p:nvPr/>
        </p:nvSpPr>
        <p:spPr>
          <a:xfrm>
            <a:off x="9295281" y="9580629"/>
            <a:ext cx="6713034" cy="2123658"/>
          </a:xfrm>
          <a:prstGeom prst="rect">
            <a:avLst/>
          </a:prstGeom>
          <a:noFill/>
        </p:spPr>
        <p:txBody>
          <a:bodyPr wrap="square" rtlCol="0">
            <a:spAutoFit/>
          </a:bodyPr>
          <a:lstStyle/>
          <a:p>
            <a:pPr algn="ctr"/>
            <a:endParaRPr lang="tr-TR" dirty="0"/>
          </a:p>
          <a:p>
            <a:pPr lvl="0" algn="ctr">
              <a:buClr>
                <a:srgbClr val="990000"/>
              </a:buClr>
              <a:defRPr/>
            </a:pPr>
            <a:r>
              <a:rPr lang="tr-TR" sz="4400" b="1" dirty="0">
                <a:solidFill>
                  <a:schemeClr val="bg1"/>
                </a:solidFill>
                <a:latin typeface="Myriad Pro Cond"/>
              </a:rPr>
              <a:t>Destek Oranı : </a:t>
            </a:r>
            <a:r>
              <a:rPr lang="tr-TR" sz="3600" b="1" dirty="0">
                <a:solidFill>
                  <a:srgbClr val="ED3338"/>
                </a:solidFill>
                <a:latin typeface="Myriad Pro Cond"/>
              </a:rPr>
              <a:t>% 50 </a:t>
            </a:r>
          </a:p>
          <a:p>
            <a:pPr lvl="0" algn="ctr">
              <a:buClr>
                <a:srgbClr val="990000"/>
              </a:buClr>
              <a:defRPr/>
            </a:pPr>
            <a:r>
              <a:rPr lang="tr-TR" sz="4400" b="1" dirty="0">
                <a:solidFill>
                  <a:schemeClr val="bg1"/>
                </a:solidFill>
                <a:latin typeface="Myriad Pro Cond"/>
              </a:rPr>
              <a:t>Yıllık Limit </a:t>
            </a:r>
            <a:r>
              <a:rPr lang="tr-TR" sz="3600" b="1" dirty="0">
                <a:solidFill>
                  <a:srgbClr val="ED3338"/>
                </a:solidFill>
                <a:latin typeface="Myriad Pro Cond"/>
              </a:rPr>
              <a:t>100.000 TL </a:t>
            </a:r>
          </a:p>
          <a:p>
            <a:pPr lvl="0" algn="ctr">
              <a:buClr>
                <a:srgbClr val="990000"/>
              </a:buClr>
              <a:defRPr/>
            </a:pPr>
            <a:endParaRPr lang="tr-TR" dirty="0">
              <a:solidFill>
                <a:schemeClr val="accent1">
                  <a:lumMod val="50000"/>
                </a:schemeClr>
              </a:solidFill>
            </a:endParaRPr>
          </a:p>
        </p:txBody>
      </p:sp>
      <p:pic>
        <p:nvPicPr>
          <p:cNvPr id="30" name="Rectangle Rectangle" descr="Rectangle Rectangle">
            <a:extLst>
              <a:ext uri="{FF2B5EF4-FFF2-40B4-BE49-F238E27FC236}">
                <a16:creationId xmlns:a16="http://schemas.microsoft.com/office/drawing/2014/main" id="{F2019E0A-6018-4DB8-B54F-05140DB7CE7E}"/>
              </a:ext>
            </a:extLst>
          </p:cNvPr>
          <p:cNvPicPr>
            <a:picLocks/>
          </p:cNvPicPr>
          <p:nvPr/>
        </p:nvPicPr>
        <p:blipFill>
          <a:blip r:embed="rId5"/>
          <a:stretch>
            <a:fillRect/>
          </a:stretch>
        </p:blipFill>
        <p:spPr>
          <a:xfrm>
            <a:off x="4168795" y="2829473"/>
            <a:ext cx="16333298" cy="5966727"/>
          </a:xfrm>
          <a:prstGeom prst="rect">
            <a:avLst/>
          </a:prstGeom>
          <a:effectLst/>
        </p:spPr>
      </p:pic>
      <p:sp>
        <p:nvSpPr>
          <p:cNvPr id="32" name="Metin kutusu 31">
            <a:extLst>
              <a:ext uri="{FF2B5EF4-FFF2-40B4-BE49-F238E27FC236}">
                <a16:creationId xmlns:a16="http://schemas.microsoft.com/office/drawing/2014/main" id="{D67BEAF3-70E7-4D73-A90A-55E927BABB0F}"/>
              </a:ext>
            </a:extLst>
          </p:cNvPr>
          <p:cNvSpPr txBox="1"/>
          <p:nvPr/>
        </p:nvSpPr>
        <p:spPr>
          <a:xfrm>
            <a:off x="3569526" y="3613902"/>
            <a:ext cx="17922460" cy="450290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120" tIns="35120" rIns="35120" bIns="35120" numCol="1" spcCol="38100" rtlCol="0" anchor="ctr">
            <a:spAutoFit/>
          </a:bodyPr>
          <a:lstStyle/>
          <a:p>
            <a:r>
              <a:rPr lang="tr-TR" sz="3600" b="1" dirty="0">
                <a:solidFill>
                  <a:schemeClr val="bg1"/>
                </a:solidFill>
                <a:latin typeface="Myriad Pro Cond"/>
              </a:rPr>
              <a:t>Yurt dışı iş görüşmesi ziyaretleri kapsamında;</a:t>
            </a:r>
          </a:p>
          <a:p>
            <a:r>
              <a:rPr lang="tr-TR" sz="3600" b="1" dirty="0">
                <a:solidFill>
                  <a:schemeClr val="bg1"/>
                </a:solidFill>
                <a:latin typeface="Myriad Pro Cond"/>
              </a:rPr>
              <a:t>Ulaşım ve konaklama masrafları</a:t>
            </a:r>
          </a:p>
          <a:p>
            <a:endParaRPr lang="tr-TR" sz="3600" b="1" dirty="0">
              <a:solidFill>
                <a:schemeClr val="bg1"/>
              </a:solidFill>
              <a:latin typeface="Myriad Pro Cond"/>
            </a:endParaRPr>
          </a:p>
          <a:p>
            <a:r>
              <a:rPr lang="tr-TR" sz="3600" b="1" dirty="0">
                <a:solidFill>
                  <a:schemeClr val="bg1"/>
                </a:solidFill>
                <a:latin typeface="Myriad Pro Cond"/>
              </a:rPr>
              <a:t>En fazla 10 gün</a:t>
            </a:r>
          </a:p>
          <a:p>
            <a:r>
              <a:rPr lang="tr-TR" sz="3600" b="1" dirty="0">
                <a:solidFill>
                  <a:schemeClr val="bg1"/>
                </a:solidFill>
                <a:latin typeface="Myriad Pro Cond"/>
              </a:rPr>
              <a:t>1 seferde 3 ülke</a:t>
            </a:r>
          </a:p>
          <a:p>
            <a:endParaRPr lang="tr-TR" sz="3600" b="1" dirty="0">
              <a:solidFill>
                <a:schemeClr val="bg1"/>
              </a:solidFill>
              <a:latin typeface="Myriad Pro Cond"/>
            </a:endParaRPr>
          </a:p>
          <a:p>
            <a:r>
              <a:rPr kumimoji="0" lang="tr-TR" sz="3600" b="1" i="0" u="none" strike="noStrike" cap="none" spc="0" normalizeH="0" baseline="0" dirty="0">
                <a:ln>
                  <a:noFill/>
                </a:ln>
                <a:solidFill>
                  <a:schemeClr val="bg1"/>
                </a:solidFill>
                <a:effectLst/>
                <a:uFillTx/>
                <a:latin typeface="Myriad Pro Cond"/>
                <a:sym typeface="Helvetica Neue"/>
              </a:rPr>
              <a:t>Yıllık 5 adet</a:t>
            </a:r>
          </a:p>
          <a:p>
            <a:r>
              <a:rPr lang="tr-TR" sz="3600" b="1" dirty="0">
                <a:solidFill>
                  <a:schemeClr val="bg1"/>
                </a:solidFill>
                <a:latin typeface="Myriad Pro Cond"/>
              </a:rPr>
              <a:t>Toplamda 20 adet</a:t>
            </a:r>
            <a:endParaRPr kumimoji="0" lang="tr-TR" sz="3600" b="0" i="0" u="none" strike="noStrike" cap="none" spc="0" normalizeH="0" baseline="0" dirty="0">
              <a:ln>
                <a:noFill/>
              </a:ln>
              <a:solidFill>
                <a:schemeClr val="bg1"/>
              </a:solidFill>
              <a:effectLst/>
              <a:uFillTx/>
              <a:latin typeface="Myriad Pro Cond"/>
              <a:sym typeface="Helvetica Neue"/>
            </a:endParaRPr>
          </a:p>
        </p:txBody>
      </p:sp>
    </p:spTree>
    <p:extLst>
      <p:ext uri="{BB962C8B-B14F-4D97-AF65-F5344CB8AC3E}">
        <p14:creationId xmlns:p14="http://schemas.microsoft.com/office/powerpoint/2010/main" val="25605839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Shape"/>
          <p:cNvGrpSpPr/>
          <p:nvPr/>
        </p:nvGrpSpPr>
        <p:grpSpPr>
          <a:xfrm>
            <a:off x="260770" y="-47558"/>
            <a:ext cx="2743813" cy="9523468"/>
            <a:chOff x="0" y="0"/>
            <a:chExt cx="2438012" cy="9523467"/>
          </a:xfrm>
        </p:grpSpPr>
        <p:sp>
          <p:nvSpPr>
            <p:cNvPr id="30"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29"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2" name="Ticaret Bakanlığı Logo Altın Arma TR.png" descr="Ticaret Bakanlığı Logo Altın Arma TR.png"/>
          <p:cNvPicPr>
            <a:picLocks noChangeAspect="1"/>
          </p:cNvPicPr>
          <p:nvPr/>
        </p:nvPicPr>
        <p:blipFill>
          <a:blip r:embed="rId4"/>
          <a:stretch>
            <a:fillRect/>
          </a:stretch>
        </p:blipFill>
        <p:spPr>
          <a:xfrm>
            <a:off x="296538" y="552799"/>
            <a:ext cx="2366482" cy="2366482"/>
          </a:xfrm>
          <a:prstGeom prst="rect">
            <a:avLst/>
          </a:prstGeom>
          <a:ln w="3175">
            <a:miter lim="400000"/>
          </a:ln>
          <a:effectLst>
            <a:outerShdw blurRad="114300" dist="38100" dir="5400000" rotWithShape="0">
              <a:srgbClr val="000000"/>
            </a:outerShdw>
          </a:effectLst>
        </p:spPr>
      </p:pic>
      <p:grpSp>
        <p:nvGrpSpPr>
          <p:cNvPr id="35" name="Shape"/>
          <p:cNvGrpSpPr/>
          <p:nvPr/>
        </p:nvGrpSpPr>
        <p:grpSpPr>
          <a:xfrm>
            <a:off x="21101362" y="-39495"/>
            <a:ext cx="3021866" cy="9523469"/>
            <a:chOff x="0" y="0"/>
            <a:chExt cx="2438012" cy="9523467"/>
          </a:xfrm>
        </p:grpSpPr>
        <p:sp>
          <p:nvSpPr>
            <p:cNvPr id="34" name="Shape"/>
            <p:cNvSpPr/>
            <p:nvPr/>
          </p:nvSpPr>
          <p:spPr>
            <a:xfrm>
              <a:off x="12700" y="12700"/>
              <a:ext cx="2412613" cy="94980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cubicBezTo>
                    <a:pt x="19858" y="20510"/>
                    <a:pt x="16156" y="19765"/>
                    <a:pt x="11902" y="19648"/>
                  </a:cubicBezTo>
                  <a:cubicBezTo>
                    <a:pt x="11584" y="19640"/>
                    <a:pt x="11264" y="19635"/>
                    <a:pt x="10944" y="19633"/>
                  </a:cubicBezTo>
                  <a:cubicBezTo>
                    <a:pt x="6207" y="19612"/>
                    <a:pt x="1889" y="20388"/>
                    <a:pt x="0" y="21600"/>
                  </a:cubicBezTo>
                  <a:lnTo>
                    <a:pt x="0" y="0"/>
                  </a:lnTo>
                  <a:close/>
                </a:path>
              </a:pathLst>
            </a:custGeom>
            <a:gradFill flip="none" rotWithShape="1">
              <a:gsLst>
                <a:gs pos="0">
                  <a:srgbClr val="05456F">
                    <a:alpha val="38981"/>
                  </a:srgbClr>
                </a:gs>
                <a:gs pos="100000">
                  <a:srgbClr val="021020">
                    <a:alpha val="38981"/>
                  </a:srgbClr>
                </a:gs>
              </a:gsLst>
              <a:lin ang="5400000" scaled="0"/>
            </a:gradFill>
            <a:ln>
              <a:noFill/>
            </a:ln>
            <a:effectLst/>
          </p:spPr>
          <p:txBody>
            <a:bodyPr wrap="square" lIns="35120" tIns="35120" rIns="35120" bIns="35120" numCol="1" anchor="ctr">
              <a:noAutofit/>
            </a:bodyP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3" name="Shape Shape" descr="Shape Shape"/>
            <p:cNvPicPr>
              <a:picLocks/>
            </p:cNvPicPr>
            <p:nvPr/>
          </p:nvPicPr>
          <p:blipFill>
            <a:blip r:embed="rId3">
              <a:alphaModFix amt="38981"/>
            </a:blip>
            <a:stretch>
              <a:fillRect/>
            </a:stretch>
          </p:blipFill>
          <p:spPr>
            <a:xfrm>
              <a:off x="0" y="0"/>
              <a:ext cx="2438013" cy="9523468"/>
            </a:xfrm>
            <a:prstGeom prst="rect">
              <a:avLst/>
            </a:prstGeom>
            <a:effectLst/>
          </p:spPr>
        </p:pic>
      </p:grpSp>
      <p:pic>
        <p:nvPicPr>
          <p:cNvPr id="36" name="Ticaret Bakanlığı Logo Altın Arma TR.png" descr="Ticaret Bakanlığı Logo Altın Arma TR.png"/>
          <p:cNvPicPr>
            <a:picLocks noChangeAspect="1"/>
          </p:cNvPicPr>
          <p:nvPr/>
        </p:nvPicPr>
        <p:blipFill>
          <a:blip r:embed="rId4"/>
          <a:stretch>
            <a:fillRect/>
          </a:stretch>
        </p:blipFill>
        <p:spPr>
          <a:xfrm>
            <a:off x="21720980" y="552799"/>
            <a:ext cx="2366482" cy="2366482"/>
          </a:xfrm>
          <a:prstGeom prst="rect">
            <a:avLst/>
          </a:prstGeom>
          <a:ln w="3175">
            <a:miter lim="400000"/>
          </a:ln>
          <a:effectLst>
            <a:outerShdw blurRad="114300" dist="38100" dir="5400000" rotWithShape="0">
              <a:srgbClr val="000000"/>
            </a:outerShdw>
          </a:effectLst>
        </p:spPr>
      </p:pic>
      <p:pic>
        <p:nvPicPr>
          <p:cNvPr id="37" name="Ticaret Bakanlığı Logo Altın Ortalı Kullanım TR.png" descr="Ticaret Bakanlığı Logo Altın Ortalı Kullanım TR.png"/>
          <p:cNvPicPr>
            <a:picLocks noChangeAspect="1"/>
          </p:cNvPicPr>
          <p:nvPr/>
        </p:nvPicPr>
        <p:blipFill>
          <a:blip r:embed="rId5"/>
          <a:stretch>
            <a:fillRect/>
          </a:stretch>
        </p:blipFill>
        <p:spPr>
          <a:xfrm>
            <a:off x="9342154" y="994225"/>
            <a:ext cx="5957725" cy="3325508"/>
          </a:xfrm>
          <a:prstGeom prst="rect">
            <a:avLst/>
          </a:prstGeom>
          <a:ln w="3175">
            <a:miter lim="400000"/>
          </a:ln>
          <a:effectLst>
            <a:outerShdw blurRad="114300" dist="38100" dir="5400000" rotWithShape="0">
              <a:srgbClr val="000000"/>
            </a:outerShdw>
          </a:effectLst>
        </p:spPr>
      </p:pic>
      <p:sp>
        <p:nvSpPr>
          <p:cNvPr id="38" name="Shape"/>
          <p:cNvSpPr/>
          <p:nvPr/>
        </p:nvSpPr>
        <p:spPr>
          <a:xfrm>
            <a:off x="7388711" y="4798353"/>
            <a:ext cx="9864610" cy="362610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35120" tIns="35120" rIns="35120" bIns="35120" anchor="ctr"/>
          <a:lstStyle/>
          <a:p>
            <a:pPr defTabSz="825500">
              <a:defRPr sz="3000">
                <a:solidFill>
                  <a:srgbClr val="FFFFFF"/>
                </a:solidFill>
                <a:latin typeface="Helvetica Neue Medium"/>
                <a:ea typeface="Helvetica Neue Medium"/>
                <a:cs typeface="Helvetica Neue Medium"/>
                <a:sym typeface="Helvetica Neue Medium"/>
              </a:defRPr>
            </a:pPr>
            <a:endParaRPr/>
          </a:p>
        </p:txBody>
      </p:sp>
      <p:pic>
        <p:nvPicPr>
          <p:cNvPr id="39" name="Shape Shape" descr="Shape Shape"/>
          <p:cNvPicPr>
            <a:picLocks/>
          </p:cNvPicPr>
          <p:nvPr/>
        </p:nvPicPr>
        <p:blipFill>
          <a:blip r:embed="rId6"/>
          <a:stretch>
            <a:fillRect/>
          </a:stretch>
        </p:blipFill>
        <p:spPr>
          <a:xfrm>
            <a:off x="7297910" y="4756142"/>
            <a:ext cx="10093978" cy="4022098"/>
          </a:xfrm>
          <a:prstGeom prst="rect">
            <a:avLst/>
          </a:prstGeom>
        </p:spPr>
      </p:pic>
      <p:sp>
        <p:nvSpPr>
          <p:cNvPr id="41" name="YENİ NESİL İHRACAT DESTEKLERİ  VE…"/>
          <p:cNvSpPr txBox="1"/>
          <p:nvPr/>
        </p:nvSpPr>
        <p:spPr>
          <a:xfrm>
            <a:off x="7646651" y="4513469"/>
            <a:ext cx="9348730" cy="3347619"/>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120" tIns="35120" rIns="35120" bIns="35120" anchor="ctr"/>
          <a:lstStyle/>
          <a:p>
            <a:pPr>
              <a:defRPr sz="4400" b="1">
                <a:solidFill>
                  <a:srgbClr val="D8AD65"/>
                </a:solidFill>
                <a:latin typeface="Myriad Pro Cond"/>
                <a:ea typeface="Myriad Pro Cond"/>
                <a:cs typeface="Myriad Pro Cond"/>
                <a:sym typeface="Myriad Pro Condensed"/>
              </a:defRPr>
            </a:pPr>
            <a:endParaRPr lang="tr-TR" dirty="0"/>
          </a:p>
          <a:p>
            <a:pPr>
              <a:defRPr sz="4400" b="1">
                <a:solidFill>
                  <a:srgbClr val="D8AD65"/>
                </a:solidFill>
                <a:latin typeface="Myriad Pro Cond"/>
                <a:ea typeface="Myriad Pro Cond"/>
                <a:cs typeface="Myriad Pro Cond"/>
                <a:sym typeface="Myriad Pro Condensed"/>
              </a:defRPr>
            </a:pPr>
            <a:r>
              <a:rPr lang="tr-TR" sz="4400" b="1" dirty="0">
                <a:sym typeface="Myriad Pro Condensed"/>
              </a:rPr>
              <a:t>YURT DIŞI MARKA TESCİL DESTEĞİ</a:t>
            </a:r>
            <a:endParaRPr lang="tr-TR" dirty="0">
              <a:solidFill>
                <a:srgbClr val="D8AD65"/>
              </a:solidFill>
            </a:endParaRPr>
          </a:p>
        </p:txBody>
      </p:sp>
      <p:sp>
        <p:nvSpPr>
          <p:cNvPr id="42" name="26.09.2022"/>
          <p:cNvSpPr txBox="1"/>
          <p:nvPr/>
        </p:nvSpPr>
        <p:spPr>
          <a:xfrm>
            <a:off x="10989673" y="8099818"/>
            <a:ext cx="2786762" cy="563368"/>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lvl1pPr>
              <a:defRPr sz="3600" b="1">
                <a:solidFill>
                  <a:srgbClr val="D8AD65"/>
                </a:solidFill>
                <a:latin typeface="Myriad Pro Cond"/>
                <a:ea typeface="Myriad Pro Cond"/>
                <a:cs typeface="Myriad Pro Cond"/>
                <a:sym typeface="Myriad Pro Condensed"/>
              </a:defRPr>
            </a:lvl1pPr>
          </a:lstStyle>
          <a:p>
            <a:endParaRPr sz="3200" dirty="0"/>
          </a:p>
        </p:txBody>
      </p:sp>
      <p:sp>
        <p:nvSpPr>
          <p:cNvPr id="43" name="YENİ NESİL İHRACAT DESTEKLERİ…"/>
          <p:cNvSpPr txBox="1"/>
          <p:nvPr/>
        </p:nvSpPr>
        <p:spPr>
          <a:xfrm>
            <a:off x="158592"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
        <p:nvSpPr>
          <p:cNvPr id="17" name="YENİ NESİL İHRACAT DESTEKLERİ…"/>
          <p:cNvSpPr txBox="1"/>
          <p:nvPr/>
        </p:nvSpPr>
        <p:spPr>
          <a:xfrm>
            <a:off x="21159317" y="5130966"/>
            <a:ext cx="2948170" cy="1317421"/>
          </a:xfrm>
          <a:prstGeom prst="rect">
            <a:avLst/>
          </a:prstGeom>
          <a:ln w="3175">
            <a:miter lim="400000"/>
          </a:ln>
          <a:effectLst>
            <a:outerShdw blurRad="114300" dist="38100" dir="54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120" tIns="35120" rIns="35120" bIns="35120" anchor="ctr">
            <a:spAutoFit/>
          </a:bodyPr>
          <a:lstStyle/>
          <a:p>
            <a:pPr>
              <a:defRPr sz="3600" b="1">
                <a:solidFill>
                  <a:srgbClr val="D8AD65"/>
                </a:solidFill>
                <a:latin typeface="Myriad Pro Cond"/>
                <a:ea typeface="Myriad Pro Cond"/>
                <a:cs typeface="Myriad Pro Cond"/>
                <a:sym typeface="Myriad Pro Condensed"/>
              </a:defRPr>
            </a:pPr>
            <a:r>
              <a:rPr lang="tr-TR" sz="2700" dirty="0"/>
              <a:t>İHRACAT </a:t>
            </a:r>
          </a:p>
          <a:p>
            <a:pPr>
              <a:defRPr sz="3600" b="1">
                <a:solidFill>
                  <a:srgbClr val="D8AD65"/>
                </a:solidFill>
                <a:latin typeface="Myriad Pro Cond"/>
                <a:ea typeface="Myriad Pro Cond"/>
                <a:cs typeface="Myriad Pro Cond"/>
                <a:sym typeface="Myriad Pro Condensed"/>
              </a:defRPr>
            </a:pPr>
            <a:r>
              <a:rPr lang="tr-TR" sz="2700" dirty="0"/>
              <a:t>GENEL MÜDÜRLÜĞÜ</a:t>
            </a:r>
            <a:endParaRPr sz="2700" dirty="0"/>
          </a:p>
        </p:txBody>
      </p:sp>
    </p:spTree>
    <p:extLst>
      <p:ext uri="{BB962C8B-B14F-4D97-AF65-F5344CB8AC3E}">
        <p14:creationId xmlns:p14="http://schemas.microsoft.com/office/powerpoint/2010/main" val="153750467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etekCro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1652</TotalTime>
  <Words>3365</Words>
  <Application>Microsoft Office PowerPoint</Application>
  <PresentationFormat>Özel</PresentationFormat>
  <Paragraphs>925</Paragraphs>
  <Slides>65</Slides>
  <Notes>46</Notes>
  <HiddenSlides>0</HiddenSlides>
  <MMClips>0</MMClips>
  <ScaleCrop>false</ScaleCrop>
  <HeadingPairs>
    <vt:vector size="6" baseType="variant">
      <vt:variant>
        <vt:lpstr>Kullanılan Yazı Tipleri</vt:lpstr>
      </vt:variant>
      <vt:variant>
        <vt:i4>10</vt:i4>
      </vt:variant>
      <vt:variant>
        <vt:lpstr>Tema</vt:lpstr>
      </vt:variant>
      <vt:variant>
        <vt:i4>2</vt:i4>
      </vt:variant>
      <vt:variant>
        <vt:lpstr>Slayt Başlıkları</vt:lpstr>
      </vt:variant>
      <vt:variant>
        <vt:i4>65</vt:i4>
      </vt:variant>
    </vt:vector>
  </HeadingPairs>
  <TitlesOfParts>
    <vt:vector size="77" baseType="lpstr">
      <vt:lpstr>MS PGothic</vt:lpstr>
      <vt:lpstr>Arial</vt:lpstr>
      <vt:lpstr>Calibri</vt:lpstr>
      <vt:lpstr>Helvetica Neue</vt:lpstr>
      <vt:lpstr>Helvetica Neue Medium</vt:lpstr>
      <vt:lpstr>Myriad Pro Cond</vt:lpstr>
      <vt:lpstr>Myriad Pro Condensed</vt:lpstr>
      <vt:lpstr>Times New Roman</vt:lpstr>
      <vt:lpstr>Verdana</vt:lpstr>
      <vt:lpstr>Wingdings</vt:lpstr>
      <vt:lpstr>21_BasicWhite</vt:lpstr>
      <vt:lpstr>PetekCross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İclal Sincer Şit</dc:creator>
  <cp:lastModifiedBy>Ebru Gülsoy Rojas Atencio</cp:lastModifiedBy>
  <cp:revision>239</cp:revision>
  <cp:lastPrinted>2022-12-27T06:55:34Z</cp:lastPrinted>
  <dcterms:modified xsi:type="dcterms:W3CDTF">2022-12-27T06:58:04Z</dcterms:modified>
</cp:coreProperties>
</file>